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65" r:id="rId4"/>
    <p:sldId id="287" r:id="rId5"/>
    <p:sldId id="278" r:id="rId6"/>
    <p:sldId id="279" r:id="rId7"/>
    <p:sldId id="280" r:id="rId8"/>
    <p:sldId id="295" r:id="rId9"/>
    <p:sldId id="289" r:id="rId10"/>
    <p:sldId id="290" r:id="rId11"/>
    <p:sldId id="281" r:id="rId12"/>
    <p:sldId id="283" r:id="rId13"/>
    <p:sldId id="284" r:id="rId14"/>
    <p:sldId id="291" r:id="rId15"/>
    <p:sldId id="292" r:id="rId16"/>
    <p:sldId id="286" r:id="rId17"/>
    <p:sldId id="271" r:id="rId18"/>
    <p:sldId id="274" r:id="rId19"/>
    <p:sldId id="277" r:id="rId20"/>
    <p:sldId id="263" r:id="rId21"/>
    <p:sldId id="276" r:id="rId22"/>
    <p:sldId id="269" r:id="rId23"/>
    <p:sldId id="293" r:id="rId24"/>
    <p:sldId id="294" r:id="rId25"/>
    <p:sldId id="288" r:id="rId26"/>
    <p:sldId id="270" r:id="rId27"/>
    <p:sldId id="258"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846" autoAdjust="0"/>
  </p:normalViewPr>
  <p:slideViewPr>
    <p:cSldViewPr snapToGrid="0">
      <p:cViewPr varScale="1">
        <p:scale>
          <a:sx n="88" d="100"/>
          <a:sy n="88" d="100"/>
        </p:scale>
        <p:origin x="70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3BA6EE-E28A-4509-8EFD-F96921FC5A20}" type="datetimeFigureOut">
              <a:rPr lang="en-US" smtClean="0"/>
              <a:t>02/11/2022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6A4A75-7BE8-46B4-876C-0EB966B81957}" type="slidenum">
              <a:rPr lang="en-US" smtClean="0"/>
              <a:t>‹#›</a:t>
            </a:fld>
            <a:endParaRPr lang="en-US"/>
          </a:p>
        </p:txBody>
      </p:sp>
    </p:spTree>
    <p:extLst>
      <p:ext uri="{BB962C8B-B14F-4D97-AF65-F5344CB8AC3E}">
        <p14:creationId xmlns:p14="http://schemas.microsoft.com/office/powerpoint/2010/main" val="1079916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VA uses Diagnostic and Statistical Manual of Mental Disorders or DSM-III</a:t>
            </a:r>
          </a:p>
        </p:txBody>
      </p:sp>
      <p:sp>
        <p:nvSpPr>
          <p:cNvPr id="4" name="Slide Number Placeholder 3"/>
          <p:cNvSpPr>
            <a:spLocks noGrp="1"/>
          </p:cNvSpPr>
          <p:nvPr>
            <p:ph type="sldNum" sz="quarter" idx="5"/>
          </p:nvPr>
        </p:nvSpPr>
        <p:spPr/>
        <p:txBody>
          <a:bodyPr/>
          <a:lstStyle/>
          <a:p>
            <a:fld id="{7F6A4A75-7BE8-46B4-876C-0EB966B81957}" type="slidenum">
              <a:rPr lang="en-US" smtClean="0"/>
              <a:t>1</a:t>
            </a:fld>
            <a:endParaRPr lang="en-US"/>
          </a:p>
        </p:txBody>
      </p:sp>
    </p:spTree>
    <p:extLst>
      <p:ext uri="{BB962C8B-B14F-4D97-AF65-F5344CB8AC3E}">
        <p14:creationId xmlns:p14="http://schemas.microsoft.com/office/powerpoint/2010/main" val="33114573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lot that we see here are MST. I have seen one personal assault and he got 30% for that. What that statement means is there are different ways to see how person have changed. We will see that on the next few slides.</a:t>
            </a:r>
          </a:p>
        </p:txBody>
      </p:sp>
      <p:sp>
        <p:nvSpPr>
          <p:cNvPr id="4" name="Slide Number Placeholder 3"/>
          <p:cNvSpPr>
            <a:spLocks noGrp="1"/>
          </p:cNvSpPr>
          <p:nvPr>
            <p:ph type="sldNum" sz="quarter" idx="5"/>
          </p:nvPr>
        </p:nvSpPr>
        <p:spPr/>
        <p:txBody>
          <a:bodyPr/>
          <a:lstStyle/>
          <a:p>
            <a:fld id="{7F6A4A75-7BE8-46B4-876C-0EB966B81957}" type="slidenum">
              <a:rPr lang="en-US" smtClean="0"/>
              <a:t>13</a:t>
            </a:fld>
            <a:endParaRPr lang="en-US"/>
          </a:p>
        </p:txBody>
      </p:sp>
    </p:spTree>
    <p:extLst>
      <p:ext uri="{BB962C8B-B14F-4D97-AF65-F5344CB8AC3E}">
        <p14:creationId xmlns:p14="http://schemas.microsoft.com/office/powerpoint/2010/main" val="2493741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this is name and address that they can use if they want. </a:t>
            </a:r>
          </a:p>
        </p:txBody>
      </p:sp>
      <p:sp>
        <p:nvSpPr>
          <p:cNvPr id="4" name="Slide Number Placeholder 3"/>
          <p:cNvSpPr>
            <a:spLocks noGrp="1"/>
          </p:cNvSpPr>
          <p:nvPr>
            <p:ph type="sldNum" sz="quarter" idx="5"/>
          </p:nvPr>
        </p:nvSpPr>
        <p:spPr/>
        <p:txBody>
          <a:bodyPr/>
          <a:lstStyle/>
          <a:p>
            <a:fld id="{7F6A4A75-7BE8-46B4-876C-0EB966B81957}" type="slidenum">
              <a:rPr lang="en-US" smtClean="0"/>
              <a:t>14</a:t>
            </a:fld>
            <a:endParaRPr lang="en-US"/>
          </a:p>
        </p:txBody>
      </p:sp>
    </p:spTree>
    <p:extLst>
      <p:ext uri="{BB962C8B-B14F-4D97-AF65-F5344CB8AC3E}">
        <p14:creationId xmlns:p14="http://schemas.microsoft.com/office/powerpoint/2010/main" val="33193427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part that will help. Were they </a:t>
            </a:r>
            <a:r>
              <a:rPr lang="en-US" dirty="0" err="1"/>
              <a:t>awol</a:t>
            </a:r>
            <a:r>
              <a:rPr lang="en-US" dirty="0"/>
              <a:t>? These statements are the ones that will help with showing there was some incident. </a:t>
            </a:r>
          </a:p>
        </p:txBody>
      </p:sp>
      <p:sp>
        <p:nvSpPr>
          <p:cNvPr id="4" name="Slide Number Placeholder 3"/>
          <p:cNvSpPr>
            <a:spLocks noGrp="1"/>
          </p:cNvSpPr>
          <p:nvPr>
            <p:ph type="sldNum" sz="quarter" idx="5"/>
          </p:nvPr>
        </p:nvSpPr>
        <p:spPr/>
        <p:txBody>
          <a:bodyPr/>
          <a:lstStyle/>
          <a:p>
            <a:fld id="{7F6A4A75-7BE8-46B4-876C-0EB966B81957}" type="slidenum">
              <a:rPr lang="en-US" smtClean="0"/>
              <a:t>15</a:t>
            </a:fld>
            <a:endParaRPr lang="en-US"/>
          </a:p>
        </p:txBody>
      </p:sp>
    </p:spTree>
    <p:extLst>
      <p:ext uri="{BB962C8B-B14F-4D97-AF65-F5344CB8AC3E}">
        <p14:creationId xmlns:p14="http://schemas.microsoft.com/office/powerpoint/2010/main" val="18939435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Unless due to TBI or a secondary for neurodevelopmental: </a:t>
            </a:r>
            <a:r>
              <a:rPr lang="en-US" b="1" i="0" dirty="0">
                <a:solidFill>
                  <a:srgbClr val="202124"/>
                </a:solidFill>
                <a:effectLst/>
                <a:latin typeface="Roboto" panose="02000000000000000000" pitchFamily="2" charset="0"/>
              </a:rPr>
              <a:t>autism</a:t>
            </a:r>
            <a:r>
              <a:rPr lang="en-US" b="0" i="0" dirty="0">
                <a:solidFill>
                  <a:srgbClr val="202124"/>
                </a:solidFill>
                <a:effectLst/>
                <a:latin typeface="Roboto" panose="02000000000000000000" pitchFamily="2" charset="0"/>
              </a:rPr>
              <a:t>, learning disabilities, intellectual disability (also known as mental retardation), conduct disorders, cerebral palsy, and impairments in vision and hearing, stutter. </a:t>
            </a:r>
          </a:p>
          <a:p>
            <a:r>
              <a:rPr lang="en-US" b="0" i="0" dirty="0">
                <a:solidFill>
                  <a:srgbClr val="202124"/>
                </a:solidFill>
                <a:effectLst/>
                <a:latin typeface="Roboto" panose="02000000000000000000" pitchFamily="2" charset="0"/>
              </a:rPr>
              <a:t>After all this, we will send it up and then it is up at the VA to looking through and try and verified that all conditions are met. PTSD is seeing the stresses. </a:t>
            </a:r>
            <a:endParaRPr lang="en-US" dirty="0"/>
          </a:p>
        </p:txBody>
      </p:sp>
      <p:sp>
        <p:nvSpPr>
          <p:cNvPr id="4" name="Slide Number Placeholder 3"/>
          <p:cNvSpPr>
            <a:spLocks noGrp="1"/>
          </p:cNvSpPr>
          <p:nvPr>
            <p:ph type="sldNum" sz="quarter" idx="5"/>
          </p:nvPr>
        </p:nvSpPr>
        <p:spPr/>
        <p:txBody>
          <a:bodyPr/>
          <a:lstStyle/>
          <a:p>
            <a:fld id="{7F6A4A75-7BE8-46B4-876C-0EB966B81957}" type="slidenum">
              <a:rPr lang="en-US" smtClean="0"/>
              <a:t>16</a:t>
            </a:fld>
            <a:endParaRPr lang="en-US"/>
          </a:p>
        </p:txBody>
      </p:sp>
    </p:spTree>
    <p:extLst>
      <p:ext uri="{BB962C8B-B14F-4D97-AF65-F5344CB8AC3E}">
        <p14:creationId xmlns:p14="http://schemas.microsoft.com/office/powerpoint/2010/main" val="14112867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they finally get to an exam. I always tell the veterans that this is not an appointment to get help. They are evaluating you and they are going to have to ask you questions about everything in your life. They are doing this to help show that the military was the caused of the issues. Above is what I took from a C&amp;P exam that they will ask veterans. Just to give you an ideas. </a:t>
            </a:r>
          </a:p>
        </p:txBody>
      </p:sp>
      <p:sp>
        <p:nvSpPr>
          <p:cNvPr id="4" name="Slide Number Placeholder 3"/>
          <p:cNvSpPr>
            <a:spLocks noGrp="1"/>
          </p:cNvSpPr>
          <p:nvPr>
            <p:ph type="sldNum" sz="quarter" idx="5"/>
          </p:nvPr>
        </p:nvSpPr>
        <p:spPr/>
        <p:txBody>
          <a:bodyPr/>
          <a:lstStyle/>
          <a:p>
            <a:fld id="{7F6A4A75-7BE8-46B4-876C-0EB966B81957}" type="slidenum">
              <a:rPr lang="en-US" smtClean="0"/>
              <a:t>17</a:t>
            </a:fld>
            <a:endParaRPr lang="en-US"/>
          </a:p>
        </p:txBody>
      </p:sp>
    </p:spTree>
    <p:extLst>
      <p:ext uri="{BB962C8B-B14F-4D97-AF65-F5344CB8AC3E}">
        <p14:creationId xmlns:p14="http://schemas.microsoft.com/office/powerpoint/2010/main" val="19063247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this, they will send it to an RO. PTSD can be seen at all RO. Always tell the veterans that they take longer due to this is not as easy as a hurt shoulder. They need to look at everything. However, MST is looked at a different location. </a:t>
            </a:r>
          </a:p>
        </p:txBody>
      </p:sp>
      <p:sp>
        <p:nvSpPr>
          <p:cNvPr id="4" name="Slide Number Placeholder 3"/>
          <p:cNvSpPr>
            <a:spLocks noGrp="1"/>
          </p:cNvSpPr>
          <p:nvPr>
            <p:ph type="sldNum" sz="quarter" idx="5"/>
          </p:nvPr>
        </p:nvSpPr>
        <p:spPr/>
        <p:txBody>
          <a:bodyPr/>
          <a:lstStyle/>
          <a:p>
            <a:fld id="{7F6A4A75-7BE8-46B4-876C-0EB966B81957}" type="slidenum">
              <a:rPr lang="en-US" smtClean="0"/>
              <a:t>18</a:t>
            </a:fld>
            <a:endParaRPr lang="en-US"/>
          </a:p>
        </p:txBody>
      </p:sp>
    </p:spTree>
    <p:extLst>
      <p:ext uri="{BB962C8B-B14F-4D97-AF65-F5344CB8AC3E}">
        <p14:creationId xmlns:p14="http://schemas.microsoft.com/office/powerpoint/2010/main" val="33091945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the RO that help with MST. Do with this as you use. </a:t>
            </a:r>
          </a:p>
        </p:txBody>
      </p:sp>
      <p:sp>
        <p:nvSpPr>
          <p:cNvPr id="4" name="Slide Number Placeholder 3"/>
          <p:cNvSpPr>
            <a:spLocks noGrp="1"/>
          </p:cNvSpPr>
          <p:nvPr>
            <p:ph type="sldNum" sz="quarter" idx="5"/>
          </p:nvPr>
        </p:nvSpPr>
        <p:spPr/>
        <p:txBody>
          <a:bodyPr/>
          <a:lstStyle/>
          <a:p>
            <a:fld id="{7F6A4A75-7BE8-46B4-876C-0EB966B81957}" type="slidenum">
              <a:rPr lang="en-US" smtClean="0"/>
              <a:t>19</a:t>
            </a:fld>
            <a:endParaRPr lang="en-US"/>
          </a:p>
        </p:txBody>
      </p:sp>
    </p:spTree>
    <p:extLst>
      <p:ext uri="{BB962C8B-B14F-4D97-AF65-F5344CB8AC3E}">
        <p14:creationId xmlns:p14="http://schemas.microsoft.com/office/powerpoint/2010/main" val="39139071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this a lot in veterans that just got out and applied for it. With depression and Anxiety. </a:t>
            </a:r>
          </a:p>
        </p:txBody>
      </p:sp>
      <p:sp>
        <p:nvSpPr>
          <p:cNvPr id="4" name="Slide Number Placeholder 3"/>
          <p:cNvSpPr>
            <a:spLocks noGrp="1"/>
          </p:cNvSpPr>
          <p:nvPr>
            <p:ph type="sldNum" sz="quarter" idx="5"/>
          </p:nvPr>
        </p:nvSpPr>
        <p:spPr/>
        <p:txBody>
          <a:bodyPr/>
          <a:lstStyle/>
          <a:p>
            <a:fld id="{7F6A4A75-7BE8-46B4-876C-0EB966B81957}" type="slidenum">
              <a:rPr lang="en-US" smtClean="0"/>
              <a:t>21</a:t>
            </a:fld>
            <a:endParaRPr lang="en-US"/>
          </a:p>
        </p:txBody>
      </p:sp>
    </p:spTree>
    <p:extLst>
      <p:ext uri="{BB962C8B-B14F-4D97-AF65-F5344CB8AC3E}">
        <p14:creationId xmlns:p14="http://schemas.microsoft.com/office/powerpoint/2010/main" val="35131148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pretty tricky part. There is a lot of Secondary's that can come with this. </a:t>
            </a:r>
          </a:p>
        </p:txBody>
      </p:sp>
      <p:sp>
        <p:nvSpPr>
          <p:cNvPr id="4" name="Slide Number Placeholder 3"/>
          <p:cNvSpPr>
            <a:spLocks noGrp="1"/>
          </p:cNvSpPr>
          <p:nvPr>
            <p:ph type="sldNum" sz="quarter" idx="5"/>
          </p:nvPr>
        </p:nvSpPr>
        <p:spPr/>
        <p:txBody>
          <a:bodyPr/>
          <a:lstStyle/>
          <a:p>
            <a:fld id="{7F6A4A75-7BE8-46B4-876C-0EB966B81957}" type="slidenum">
              <a:rPr lang="en-US" smtClean="0"/>
              <a:t>22</a:t>
            </a:fld>
            <a:endParaRPr lang="en-US"/>
          </a:p>
        </p:txBody>
      </p:sp>
    </p:spTree>
    <p:extLst>
      <p:ext uri="{BB962C8B-B14F-4D97-AF65-F5344CB8AC3E}">
        <p14:creationId xmlns:p14="http://schemas.microsoft.com/office/powerpoint/2010/main" val="13767721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If they really just have wide range of stories in the military, maybe try for depression?) Look at DD214 for any awards or anything. If they were secondary or not to incidents. </a:t>
            </a:r>
          </a:p>
        </p:txBody>
      </p:sp>
      <p:sp>
        <p:nvSpPr>
          <p:cNvPr id="4" name="Slide Number Placeholder 3"/>
          <p:cNvSpPr>
            <a:spLocks noGrp="1"/>
          </p:cNvSpPr>
          <p:nvPr>
            <p:ph type="sldNum" sz="quarter" idx="5"/>
          </p:nvPr>
        </p:nvSpPr>
        <p:spPr/>
        <p:txBody>
          <a:bodyPr/>
          <a:lstStyle/>
          <a:p>
            <a:fld id="{7F6A4A75-7BE8-46B4-876C-0EB966B81957}" type="slidenum">
              <a:rPr lang="en-US" smtClean="0"/>
              <a:t>26</a:t>
            </a:fld>
            <a:endParaRPr lang="en-US"/>
          </a:p>
        </p:txBody>
      </p:sp>
    </p:spTree>
    <p:extLst>
      <p:ext uri="{BB962C8B-B14F-4D97-AF65-F5344CB8AC3E}">
        <p14:creationId xmlns:p14="http://schemas.microsoft.com/office/powerpoint/2010/main" val="32179708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Just medical words: There a so much more that come to these. </a:t>
            </a:r>
          </a:p>
        </p:txBody>
      </p:sp>
      <p:sp>
        <p:nvSpPr>
          <p:cNvPr id="4" name="Slide Number Placeholder 3"/>
          <p:cNvSpPr>
            <a:spLocks noGrp="1"/>
          </p:cNvSpPr>
          <p:nvPr>
            <p:ph type="sldNum" sz="quarter" idx="5"/>
          </p:nvPr>
        </p:nvSpPr>
        <p:spPr/>
        <p:txBody>
          <a:bodyPr/>
          <a:lstStyle/>
          <a:p>
            <a:fld id="{7F6A4A75-7BE8-46B4-876C-0EB966B81957}" type="slidenum">
              <a:rPr lang="en-US" smtClean="0"/>
              <a:t>2</a:t>
            </a:fld>
            <a:endParaRPr lang="en-US"/>
          </a:p>
        </p:txBody>
      </p:sp>
    </p:spTree>
    <p:extLst>
      <p:ext uri="{BB962C8B-B14F-4D97-AF65-F5344CB8AC3E}">
        <p14:creationId xmlns:p14="http://schemas.microsoft.com/office/powerpoint/2010/main" val="3045277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Just medical words: There a so much more that come to these. </a:t>
            </a:r>
          </a:p>
        </p:txBody>
      </p:sp>
      <p:sp>
        <p:nvSpPr>
          <p:cNvPr id="4" name="Slide Number Placeholder 3"/>
          <p:cNvSpPr>
            <a:spLocks noGrp="1"/>
          </p:cNvSpPr>
          <p:nvPr>
            <p:ph type="sldNum" sz="quarter" idx="5"/>
          </p:nvPr>
        </p:nvSpPr>
        <p:spPr/>
        <p:txBody>
          <a:bodyPr/>
          <a:lstStyle/>
          <a:p>
            <a:fld id="{7F6A4A75-7BE8-46B4-876C-0EB966B81957}" type="slidenum">
              <a:rPr lang="en-US" smtClean="0"/>
              <a:t>3</a:t>
            </a:fld>
            <a:endParaRPr lang="en-US"/>
          </a:p>
        </p:txBody>
      </p:sp>
    </p:spTree>
    <p:extLst>
      <p:ext uri="{BB962C8B-B14F-4D97-AF65-F5344CB8AC3E}">
        <p14:creationId xmlns:p14="http://schemas.microsoft.com/office/powerpoint/2010/main" val="15184771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Depression and Anxiety: You don’t need a diagnoses of it but it helps. Try and get medical records from private doctors to help with claim. Buddy statements from friends or spouse. </a:t>
            </a:r>
          </a:p>
          <a:p>
            <a:r>
              <a:rPr lang="en-US" dirty="0"/>
              <a:t>Next we are going to talk about what everyone files for the most. PTSD. </a:t>
            </a:r>
          </a:p>
        </p:txBody>
      </p:sp>
      <p:sp>
        <p:nvSpPr>
          <p:cNvPr id="4" name="Slide Number Placeholder 3"/>
          <p:cNvSpPr>
            <a:spLocks noGrp="1"/>
          </p:cNvSpPr>
          <p:nvPr>
            <p:ph type="sldNum" sz="quarter" idx="5"/>
          </p:nvPr>
        </p:nvSpPr>
        <p:spPr/>
        <p:txBody>
          <a:bodyPr/>
          <a:lstStyle/>
          <a:p>
            <a:fld id="{7F6A4A75-7BE8-46B4-876C-0EB966B81957}" type="slidenum">
              <a:rPr lang="en-US" smtClean="0"/>
              <a:t>4</a:t>
            </a:fld>
            <a:endParaRPr lang="en-US"/>
          </a:p>
        </p:txBody>
      </p:sp>
    </p:spTree>
    <p:extLst>
      <p:ext uri="{BB962C8B-B14F-4D97-AF65-F5344CB8AC3E}">
        <p14:creationId xmlns:p14="http://schemas.microsoft.com/office/powerpoint/2010/main" val="5779574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the M21-1 what is required for PTSD.  You do not need to be diagnose with PTSD to file for PTSD. Medical evidence can be your C&amp;P exam.  There are times that 0781 are not required. These are the </a:t>
            </a:r>
            <a:r>
              <a:rPr lang="en-US" dirty="0" err="1"/>
              <a:t>requiredments</a:t>
            </a:r>
            <a:r>
              <a:rPr lang="en-US" dirty="0"/>
              <a:t>. </a:t>
            </a:r>
          </a:p>
        </p:txBody>
      </p:sp>
      <p:sp>
        <p:nvSpPr>
          <p:cNvPr id="4" name="Slide Number Placeholder 3"/>
          <p:cNvSpPr>
            <a:spLocks noGrp="1"/>
          </p:cNvSpPr>
          <p:nvPr>
            <p:ph type="sldNum" sz="quarter" idx="5"/>
          </p:nvPr>
        </p:nvSpPr>
        <p:spPr/>
        <p:txBody>
          <a:bodyPr/>
          <a:lstStyle/>
          <a:p>
            <a:fld id="{7F6A4A75-7BE8-46B4-876C-0EB966B81957}" type="slidenum">
              <a:rPr lang="en-US" smtClean="0"/>
              <a:t>5</a:t>
            </a:fld>
            <a:endParaRPr lang="en-US"/>
          </a:p>
        </p:txBody>
      </p:sp>
    </p:spTree>
    <p:extLst>
      <p:ext uri="{BB962C8B-B14F-4D97-AF65-F5344CB8AC3E}">
        <p14:creationId xmlns:p14="http://schemas.microsoft.com/office/powerpoint/2010/main" val="4165846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If a Veteran received a Global War on Terrorism Expeditionary Medal, Global War on Terrorism Service Medal, Afghanistan Campaign Medal, or Iraq Campaign Medal, but not one of the combat decorations cited above, develop for the claimed stressor as shown in M21-1MR, Part IV, Subpart ii, 1.D.14.  Receipt of these campaign medals alone does not generally indicate engagement in combat.  With these, there is no need to fill out the stressor form. However, there are other ways that veterans can get PTSD while in the military. </a:t>
            </a:r>
          </a:p>
        </p:txBody>
      </p:sp>
      <p:sp>
        <p:nvSpPr>
          <p:cNvPr id="4" name="Slide Number Placeholder 3"/>
          <p:cNvSpPr>
            <a:spLocks noGrp="1"/>
          </p:cNvSpPr>
          <p:nvPr>
            <p:ph type="sldNum" sz="quarter" idx="5"/>
          </p:nvPr>
        </p:nvSpPr>
        <p:spPr/>
        <p:txBody>
          <a:bodyPr/>
          <a:lstStyle/>
          <a:p>
            <a:fld id="{7F6A4A75-7BE8-46B4-876C-0EB966B81957}" type="slidenum">
              <a:rPr lang="en-US" smtClean="0"/>
              <a:t>6</a:t>
            </a:fld>
            <a:endParaRPr lang="en-US"/>
          </a:p>
        </p:txBody>
      </p:sp>
    </p:spTree>
    <p:extLst>
      <p:ext uri="{BB962C8B-B14F-4D97-AF65-F5344CB8AC3E}">
        <p14:creationId xmlns:p14="http://schemas.microsoft.com/office/powerpoint/2010/main" val="4181315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 minimum, the Veteran must provide the following: </a:t>
            </a:r>
          </a:p>
          <a:p>
            <a:r>
              <a:rPr lang="en-US" dirty="0"/>
              <a:t> </a:t>
            </a:r>
          </a:p>
          <a:p>
            <a:r>
              <a:rPr lang="en-US" dirty="0"/>
              <a:t>a stressor that can be documented</a:t>
            </a:r>
          </a:p>
          <a:p>
            <a:r>
              <a:rPr lang="en-US" dirty="0"/>
              <a:t>the location where the incident took place</a:t>
            </a:r>
          </a:p>
          <a:p>
            <a:r>
              <a:rPr lang="en-US" dirty="0"/>
              <a:t>the approximate date (within a two-month period) of the incident, and </a:t>
            </a:r>
          </a:p>
          <a:p>
            <a:r>
              <a:rPr lang="en-US" dirty="0"/>
              <a:t>the unit of assignment at the time the stressful event occurred. </a:t>
            </a:r>
          </a:p>
        </p:txBody>
      </p:sp>
      <p:sp>
        <p:nvSpPr>
          <p:cNvPr id="4" name="Slide Number Placeholder 3"/>
          <p:cNvSpPr>
            <a:spLocks noGrp="1"/>
          </p:cNvSpPr>
          <p:nvPr>
            <p:ph type="sldNum" sz="quarter" idx="5"/>
          </p:nvPr>
        </p:nvSpPr>
        <p:spPr/>
        <p:txBody>
          <a:bodyPr/>
          <a:lstStyle/>
          <a:p>
            <a:fld id="{7F6A4A75-7BE8-46B4-876C-0EB966B81957}" type="slidenum">
              <a:rPr lang="en-US" smtClean="0"/>
              <a:t>9</a:t>
            </a:fld>
            <a:endParaRPr lang="en-US"/>
          </a:p>
        </p:txBody>
      </p:sp>
    </p:spTree>
    <p:extLst>
      <p:ext uri="{BB962C8B-B14F-4D97-AF65-F5344CB8AC3E}">
        <p14:creationId xmlns:p14="http://schemas.microsoft.com/office/powerpoint/2010/main" val="35394944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will help the VA find the veteran that got injured. </a:t>
            </a:r>
          </a:p>
        </p:txBody>
      </p:sp>
      <p:sp>
        <p:nvSpPr>
          <p:cNvPr id="4" name="Slide Number Placeholder 3"/>
          <p:cNvSpPr>
            <a:spLocks noGrp="1"/>
          </p:cNvSpPr>
          <p:nvPr>
            <p:ph type="sldNum" sz="quarter" idx="5"/>
          </p:nvPr>
        </p:nvSpPr>
        <p:spPr/>
        <p:txBody>
          <a:bodyPr/>
          <a:lstStyle/>
          <a:p>
            <a:fld id="{7F6A4A75-7BE8-46B4-876C-0EB966B81957}" type="slidenum">
              <a:rPr lang="en-US" smtClean="0"/>
              <a:t>10</a:t>
            </a:fld>
            <a:endParaRPr lang="en-US"/>
          </a:p>
        </p:txBody>
      </p:sp>
    </p:spTree>
    <p:extLst>
      <p:ext uri="{BB962C8B-B14F-4D97-AF65-F5344CB8AC3E}">
        <p14:creationId xmlns:p14="http://schemas.microsoft.com/office/powerpoint/2010/main" val="14939160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VA will use the information on the 0781 that you and the veteran filled out and they will use one of these to try and find the information on the veteran. You can also see if the veteran as any news clippings or anything that they could use to show they were there or who got injury. </a:t>
            </a:r>
          </a:p>
        </p:txBody>
      </p:sp>
      <p:sp>
        <p:nvSpPr>
          <p:cNvPr id="4" name="Slide Number Placeholder 3"/>
          <p:cNvSpPr>
            <a:spLocks noGrp="1"/>
          </p:cNvSpPr>
          <p:nvPr>
            <p:ph type="sldNum" sz="quarter" idx="5"/>
          </p:nvPr>
        </p:nvSpPr>
        <p:spPr/>
        <p:txBody>
          <a:bodyPr/>
          <a:lstStyle/>
          <a:p>
            <a:fld id="{7F6A4A75-7BE8-46B4-876C-0EB966B81957}" type="slidenum">
              <a:rPr lang="en-US" smtClean="0"/>
              <a:t>11</a:t>
            </a:fld>
            <a:endParaRPr lang="en-US"/>
          </a:p>
        </p:txBody>
      </p:sp>
    </p:spTree>
    <p:extLst>
      <p:ext uri="{BB962C8B-B14F-4D97-AF65-F5344CB8AC3E}">
        <p14:creationId xmlns:p14="http://schemas.microsoft.com/office/powerpoint/2010/main" val="3144663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38E29-131A-4A9E-BA5F-E5161B5269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E3009A8-9AE2-4443-96A3-7BBD8701ED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78FEDDE-CB55-4557-85A5-D94D90C5DCDF}"/>
              </a:ext>
            </a:extLst>
          </p:cNvPr>
          <p:cNvSpPr>
            <a:spLocks noGrp="1"/>
          </p:cNvSpPr>
          <p:nvPr>
            <p:ph type="dt" sz="half" idx="10"/>
          </p:nvPr>
        </p:nvSpPr>
        <p:spPr/>
        <p:txBody>
          <a:bodyPr/>
          <a:lstStyle/>
          <a:p>
            <a:fld id="{5DDC866B-80ED-41F2-B745-174C6B31FEB0}" type="datetimeFigureOut">
              <a:rPr lang="en-US" smtClean="0"/>
              <a:t>02/11/2022</a:t>
            </a:fld>
            <a:endParaRPr lang="en-US"/>
          </a:p>
        </p:txBody>
      </p:sp>
      <p:sp>
        <p:nvSpPr>
          <p:cNvPr id="5" name="Footer Placeholder 4">
            <a:extLst>
              <a:ext uri="{FF2B5EF4-FFF2-40B4-BE49-F238E27FC236}">
                <a16:creationId xmlns:a16="http://schemas.microsoft.com/office/drawing/2014/main" id="{62D858E7-517B-4BE1-A191-2163FEA3F7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55CC2D-9CEA-4BFD-B2FB-278169E62679}"/>
              </a:ext>
            </a:extLst>
          </p:cNvPr>
          <p:cNvSpPr>
            <a:spLocks noGrp="1"/>
          </p:cNvSpPr>
          <p:nvPr>
            <p:ph type="sldNum" sz="quarter" idx="12"/>
          </p:nvPr>
        </p:nvSpPr>
        <p:spPr/>
        <p:txBody>
          <a:bodyPr/>
          <a:lstStyle/>
          <a:p>
            <a:fld id="{E73CC4A6-F25C-4EC5-A92C-C4E4F5C15670}" type="slidenum">
              <a:rPr lang="en-US" smtClean="0"/>
              <a:t>‹#›</a:t>
            </a:fld>
            <a:endParaRPr lang="en-US"/>
          </a:p>
        </p:txBody>
      </p:sp>
    </p:spTree>
    <p:extLst>
      <p:ext uri="{BB962C8B-B14F-4D97-AF65-F5344CB8AC3E}">
        <p14:creationId xmlns:p14="http://schemas.microsoft.com/office/powerpoint/2010/main" val="1403558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2B048-C899-449C-8DE6-8FC91CC6DCA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8069F68-A752-4B80-BA1E-72CA4ECF527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56DA71-57E3-4867-AE8E-659DEACCCB6B}"/>
              </a:ext>
            </a:extLst>
          </p:cNvPr>
          <p:cNvSpPr>
            <a:spLocks noGrp="1"/>
          </p:cNvSpPr>
          <p:nvPr>
            <p:ph type="dt" sz="half" idx="10"/>
          </p:nvPr>
        </p:nvSpPr>
        <p:spPr/>
        <p:txBody>
          <a:bodyPr/>
          <a:lstStyle/>
          <a:p>
            <a:fld id="{5DDC866B-80ED-41F2-B745-174C6B31FEB0}" type="datetimeFigureOut">
              <a:rPr lang="en-US" smtClean="0"/>
              <a:t>02/11/2022</a:t>
            </a:fld>
            <a:endParaRPr lang="en-US"/>
          </a:p>
        </p:txBody>
      </p:sp>
      <p:sp>
        <p:nvSpPr>
          <p:cNvPr id="5" name="Footer Placeholder 4">
            <a:extLst>
              <a:ext uri="{FF2B5EF4-FFF2-40B4-BE49-F238E27FC236}">
                <a16:creationId xmlns:a16="http://schemas.microsoft.com/office/drawing/2014/main" id="{F3B1E658-BD72-4C5C-ACB4-AD20ECD799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2F5FCD-0476-4A75-B5B2-E8A737891CA0}"/>
              </a:ext>
            </a:extLst>
          </p:cNvPr>
          <p:cNvSpPr>
            <a:spLocks noGrp="1"/>
          </p:cNvSpPr>
          <p:nvPr>
            <p:ph type="sldNum" sz="quarter" idx="12"/>
          </p:nvPr>
        </p:nvSpPr>
        <p:spPr/>
        <p:txBody>
          <a:bodyPr/>
          <a:lstStyle/>
          <a:p>
            <a:fld id="{E73CC4A6-F25C-4EC5-A92C-C4E4F5C15670}" type="slidenum">
              <a:rPr lang="en-US" smtClean="0"/>
              <a:t>‹#›</a:t>
            </a:fld>
            <a:endParaRPr lang="en-US"/>
          </a:p>
        </p:txBody>
      </p:sp>
    </p:spTree>
    <p:extLst>
      <p:ext uri="{BB962C8B-B14F-4D97-AF65-F5344CB8AC3E}">
        <p14:creationId xmlns:p14="http://schemas.microsoft.com/office/powerpoint/2010/main" val="1894816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47A4FC-004A-4695-AF33-FEF6FC89617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AB32A0D-7DA5-4104-8231-B2B91B30C0B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3B78A6-B127-46BA-98A5-82C5AB0832DE}"/>
              </a:ext>
            </a:extLst>
          </p:cNvPr>
          <p:cNvSpPr>
            <a:spLocks noGrp="1"/>
          </p:cNvSpPr>
          <p:nvPr>
            <p:ph type="dt" sz="half" idx="10"/>
          </p:nvPr>
        </p:nvSpPr>
        <p:spPr/>
        <p:txBody>
          <a:bodyPr/>
          <a:lstStyle/>
          <a:p>
            <a:fld id="{5DDC866B-80ED-41F2-B745-174C6B31FEB0}" type="datetimeFigureOut">
              <a:rPr lang="en-US" smtClean="0"/>
              <a:t>02/11/2022</a:t>
            </a:fld>
            <a:endParaRPr lang="en-US"/>
          </a:p>
        </p:txBody>
      </p:sp>
      <p:sp>
        <p:nvSpPr>
          <p:cNvPr id="5" name="Footer Placeholder 4">
            <a:extLst>
              <a:ext uri="{FF2B5EF4-FFF2-40B4-BE49-F238E27FC236}">
                <a16:creationId xmlns:a16="http://schemas.microsoft.com/office/drawing/2014/main" id="{7FD5D241-D896-4093-B04E-119602FCB1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68AEB1-237B-4749-87B6-D405D1D466ED}"/>
              </a:ext>
            </a:extLst>
          </p:cNvPr>
          <p:cNvSpPr>
            <a:spLocks noGrp="1"/>
          </p:cNvSpPr>
          <p:nvPr>
            <p:ph type="sldNum" sz="quarter" idx="12"/>
          </p:nvPr>
        </p:nvSpPr>
        <p:spPr/>
        <p:txBody>
          <a:bodyPr/>
          <a:lstStyle/>
          <a:p>
            <a:fld id="{E73CC4A6-F25C-4EC5-A92C-C4E4F5C15670}" type="slidenum">
              <a:rPr lang="en-US" smtClean="0"/>
              <a:t>‹#›</a:t>
            </a:fld>
            <a:endParaRPr lang="en-US"/>
          </a:p>
        </p:txBody>
      </p:sp>
    </p:spTree>
    <p:extLst>
      <p:ext uri="{BB962C8B-B14F-4D97-AF65-F5344CB8AC3E}">
        <p14:creationId xmlns:p14="http://schemas.microsoft.com/office/powerpoint/2010/main" val="1046924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3D0F9-B392-468F-9A6F-F8234D41215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C72F24-45DC-462D-811C-B169B9D8FB4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093E23-8C95-4FE7-974B-224AA26B62AE}"/>
              </a:ext>
            </a:extLst>
          </p:cNvPr>
          <p:cNvSpPr>
            <a:spLocks noGrp="1"/>
          </p:cNvSpPr>
          <p:nvPr>
            <p:ph type="dt" sz="half" idx="10"/>
          </p:nvPr>
        </p:nvSpPr>
        <p:spPr/>
        <p:txBody>
          <a:bodyPr/>
          <a:lstStyle/>
          <a:p>
            <a:fld id="{5DDC866B-80ED-41F2-B745-174C6B31FEB0}" type="datetimeFigureOut">
              <a:rPr lang="en-US" smtClean="0"/>
              <a:t>02/11/2022</a:t>
            </a:fld>
            <a:endParaRPr lang="en-US"/>
          </a:p>
        </p:txBody>
      </p:sp>
      <p:sp>
        <p:nvSpPr>
          <p:cNvPr id="5" name="Footer Placeholder 4">
            <a:extLst>
              <a:ext uri="{FF2B5EF4-FFF2-40B4-BE49-F238E27FC236}">
                <a16:creationId xmlns:a16="http://schemas.microsoft.com/office/drawing/2014/main" id="{EC4502DC-6F37-407E-9891-AA8C64FAB8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A1ABD2-AD70-4131-B225-B0CDBEDE7924}"/>
              </a:ext>
            </a:extLst>
          </p:cNvPr>
          <p:cNvSpPr>
            <a:spLocks noGrp="1"/>
          </p:cNvSpPr>
          <p:nvPr>
            <p:ph type="sldNum" sz="quarter" idx="12"/>
          </p:nvPr>
        </p:nvSpPr>
        <p:spPr/>
        <p:txBody>
          <a:bodyPr/>
          <a:lstStyle/>
          <a:p>
            <a:fld id="{E73CC4A6-F25C-4EC5-A92C-C4E4F5C15670}" type="slidenum">
              <a:rPr lang="en-US" smtClean="0"/>
              <a:t>‹#›</a:t>
            </a:fld>
            <a:endParaRPr lang="en-US"/>
          </a:p>
        </p:txBody>
      </p:sp>
    </p:spTree>
    <p:extLst>
      <p:ext uri="{BB962C8B-B14F-4D97-AF65-F5344CB8AC3E}">
        <p14:creationId xmlns:p14="http://schemas.microsoft.com/office/powerpoint/2010/main" val="3669485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BE82-99B3-46FB-A21C-99A33FDC985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DED77BF-EC7B-4B06-A818-2BE3FD14853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BD74A6A-4B45-4CF6-A454-60F361096C80}"/>
              </a:ext>
            </a:extLst>
          </p:cNvPr>
          <p:cNvSpPr>
            <a:spLocks noGrp="1"/>
          </p:cNvSpPr>
          <p:nvPr>
            <p:ph type="dt" sz="half" idx="10"/>
          </p:nvPr>
        </p:nvSpPr>
        <p:spPr/>
        <p:txBody>
          <a:bodyPr/>
          <a:lstStyle/>
          <a:p>
            <a:fld id="{5DDC866B-80ED-41F2-B745-174C6B31FEB0}" type="datetimeFigureOut">
              <a:rPr lang="en-US" smtClean="0"/>
              <a:t>02/11/2022</a:t>
            </a:fld>
            <a:endParaRPr lang="en-US"/>
          </a:p>
        </p:txBody>
      </p:sp>
      <p:sp>
        <p:nvSpPr>
          <p:cNvPr id="5" name="Footer Placeholder 4">
            <a:extLst>
              <a:ext uri="{FF2B5EF4-FFF2-40B4-BE49-F238E27FC236}">
                <a16:creationId xmlns:a16="http://schemas.microsoft.com/office/drawing/2014/main" id="{4233AA00-C7FB-4FCC-BB81-18F0106421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446498-4446-48CE-A801-2325E657BB8D}"/>
              </a:ext>
            </a:extLst>
          </p:cNvPr>
          <p:cNvSpPr>
            <a:spLocks noGrp="1"/>
          </p:cNvSpPr>
          <p:nvPr>
            <p:ph type="sldNum" sz="quarter" idx="12"/>
          </p:nvPr>
        </p:nvSpPr>
        <p:spPr/>
        <p:txBody>
          <a:bodyPr/>
          <a:lstStyle/>
          <a:p>
            <a:fld id="{E73CC4A6-F25C-4EC5-A92C-C4E4F5C15670}" type="slidenum">
              <a:rPr lang="en-US" smtClean="0"/>
              <a:t>‹#›</a:t>
            </a:fld>
            <a:endParaRPr lang="en-US"/>
          </a:p>
        </p:txBody>
      </p:sp>
    </p:spTree>
    <p:extLst>
      <p:ext uri="{BB962C8B-B14F-4D97-AF65-F5344CB8AC3E}">
        <p14:creationId xmlns:p14="http://schemas.microsoft.com/office/powerpoint/2010/main" val="307079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16176-99FC-4C76-9E2D-0FD76F7193C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6AB29F-AAE0-4F0E-B796-4A1D8F1C78C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E9A70F-9C8D-402C-B4DD-8C6BDE18A97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9623D4B-930D-432C-B62A-A43E8309E54E}"/>
              </a:ext>
            </a:extLst>
          </p:cNvPr>
          <p:cNvSpPr>
            <a:spLocks noGrp="1"/>
          </p:cNvSpPr>
          <p:nvPr>
            <p:ph type="dt" sz="half" idx="10"/>
          </p:nvPr>
        </p:nvSpPr>
        <p:spPr/>
        <p:txBody>
          <a:bodyPr/>
          <a:lstStyle/>
          <a:p>
            <a:fld id="{5DDC866B-80ED-41F2-B745-174C6B31FEB0}" type="datetimeFigureOut">
              <a:rPr lang="en-US" smtClean="0"/>
              <a:t>02/11/2022</a:t>
            </a:fld>
            <a:endParaRPr lang="en-US"/>
          </a:p>
        </p:txBody>
      </p:sp>
      <p:sp>
        <p:nvSpPr>
          <p:cNvPr id="6" name="Footer Placeholder 5">
            <a:extLst>
              <a:ext uri="{FF2B5EF4-FFF2-40B4-BE49-F238E27FC236}">
                <a16:creationId xmlns:a16="http://schemas.microsoft.com/office/drawing/2014/main" id="{CE91994B-8817-4D4F-96A6-7439D50E81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64FCD1-0CBE-447B-93F7-EA950EB222FD}"/>
              </a:ext>
            </a:extLst>
          </p:cNvPr>
          <p:cNvSpPr>
            <a:spLocks noGrp="1"/>
          </p:cNvSpPr>
          <p:nvPr>
            <p:ph type="sldNum" sz="quarter" idx="12"/>
          </p:nvPr>
        </p:nvSpPr>
        <p:spPr/>
        <p:txBody>
          <a:bodyPr/>
          <a:lstStyle/>
          <a:p>
            <a:fld id="{E73CC4A6-F25C-4EC5-A92C-C4E4F5C15670}" type="slidenum">
              <a:rPr lang="en-US" smtClean="0"/>
              <a:t>‹#›</a:t>
            </a:fld>
            <a:endParaRPr lang="en-US"/>
          </a:p>
        </p:txBody>
      </p:sp>
    </p:spTree>
    <p:extLst>
      <p:ext uri="{BB962C8B-B14F-4D97-AF65-F5344CB8AC3E}">
        <p14:creationId xmlns:p14="http://schemas.microsoft.com/office/powerpoint/2010/main" val="161717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249E7-2952-45FA-A272-DB6366DDDE3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AA02F71-DAE8-48C9-80A2-387FD4BDC0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0D423E7-33B7-4F02-B649-FCA316BED42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B966555-45DE-4DB5-80A6-330B98755D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C205C0F-253D-4918-A66A-23E50005489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5544319-449E-43E8-9F88-111A47287860}"/>
              </a:ext>
            </a:extLst>
          </p:cNvPr>
          <p:cNvSpPr>
            <a:spLocks noGrp="1"/>
          </p:cNvSpPr>
          <p:nvPr>
            <p:ph type="dt" sz="half" idx="10"/>
          </p:nvPr>
        </p:nvSpPr>
        <p:spPr/>
        <p:txBody>
          <a:bodyPr/>
          <a:lstStyle/>
          <a:p>
            <a:fld id="{5DDC866B-80ED-41F2-B745-174C6B31FEB0}" type="datetimeFigureOut">
              <a:rPr lang="en-US" smtClean="0"/>
              <a:t>02/11/2022</a:t>
            </a:fld>
            <a:endParaRPr lang="en-US"/>
          </a:p>
        </p:txBody>
      </p:sp>
      <p:sp>
        <p:nvSpPr>
          <p:cNvPr id="8" name="Footer Placeholder 7">
            <a:extLst>
              <a:ext uri="{FF2B5EF4-FFF2-40B4-BE49-F238E27FC236}">
                <a16:creationId xmlns:a16="http://schemas.microsoft.com/office/drawing/2014/main" id="{0A75E8C4-19BB-407A-96A1-254311A75E6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4513EC3-F08D-4A29-90AD-343663FF0BDD}"/>
              </a:ext>
            </a:extLst>
          </p:cNvPr>
          <p:cNvSpPr>
            <a:spLocks noGrp="1"/>
          </p:cNvSpPr>
          <p:nvPr>
            <p:ph type="sldNum" sz="quarter" idx="12"/>
          </p:nvPr>
        </p:nvSpPr>
        <p:spPr/>
        <p:txBody>
          <a:bodyPr/>
          <a:lstStyle/>
          <a:p>
            <a:fld id="{E73CC4A6-F25C-4EC5-A92C-C4E4F5C15670}" type="slidenum">
              <a:rPr lang="en-US" smtClean="0"/>
              <a:t>‹#›</a:t>
            </a:fld>
            <a:endParaRPr lang="en-US"/>
          </a:p>
        </p:txBody>
      </p:sp>
    </p:spTree>
    <p:extLst>
      <p:ext uri="{BB962C8B-B14F-4D97-AF65-F5344CB8AC3E}">
        <p14:creationId xmlns:p14="http://schemas.microsoft.com/office/powerpoint/2010/main" val="1153847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2074C-A042-4736-B911-39742B296A9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0141DFF-C31E-4C9E-82A9-E3EC59F434FF}"/>
              </a:ext>
            </a:extLst>
          </p:cNvPr>
          <p:cNvSpPr>
            <a:spLocks noGrp="1"/>
          </p:cNvSpPr>
          <p:nvPr>
            <p:ph type="dt" sz="half" idx="10"/>
          </p:nvPr>
        </p:nvSpPr>
        <p:spPr/>
        <p:txBody>
          <a:bodyPr/>
          <a:lstStyle/>
          <a:p>
            <a:fld id="{5DDC866B-80ED-41F2-B745-174C6B31FEB0}" type="datetimeFigureOut">
              <a:rPr lang="en-US" smtClean="0"/>
              <a:t>02/11/2022</a:t>
            </a:fld>
            <a:endParaRPr lang="en-US"/>
          </a:p>
        </p:txBody>
      </p:sp>
      <p:sp>
        <p:nvSpPr>
          <p:cNvPr id="4" name="Footer Placeholder 3">
            <a:extLst>
              <a:ext uri="{FF2B5EF4-FFF2-40B4-BE49-F238E27FC236}">
                <a16:creationId xmlns:a16="http://schemas.microsoft.com/office/drawing/2014/main" id="{6EBA50EA-B44E-4762-935A-9A8B29C9649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D3EDD58-6A1D-45B5-85C2-D36F9EACA4AB}"/>
              </a:ext>
            </a:extLst>
          </p:cNvPr>
          <p:cNvSpPr>
            <a:spLocks noGrp="1"/>
          </p:cNvSpPr>
          <p:nvPr>
            <p:ph type="sldNum" sz="quarter" idx="12"/>
          </p:nvPr>
        </p:nvSpPr>
        <p:spPr/>
        <p:txBody>
          <a:bodyPr/>
          <a:lstStyle/>
          <a:p>
            <a:fld id="{E73CC4A6-F25C-4EC5-A92C-C4E4F5C15670}" type="slidenum">
              <a:rPr lang="en-US" smtClean="0"/>
              <a:t>‹#›</a:t>
            </a:fld>
            <a:endParaRPr lang="en-US"/>
          </a:p>
        </p:txBody>
      </p:sp>
    </p:spTree>
    <p:extLst>
      <p:ext uri="{BB962C8B-B14F-4D97-AF65-F5344CB8AC3E}">
        <p14:creationId xmlns:p14="http://schemas.microsoft.com/office/powerpoint/2010/main" val="1737763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00FE42-DC14-4E28-8A9F-A5C5F258C08F}"/>
              </a:ext>
            </a:extLst>
          </p:cNvPr>
          <p:cNvSpPr>
            <a:spLocks noGrp="1"/>
          </p:cNvSpPr>
          <p:nvPr>
            <p:ph type="dt" sz="half" idx="10"/>
          </p:nvPr>
        </p:nvSpPr>
        <p:spPr/>
        <p:txBody>
          <a:bodyPr/>
          <a:lstStyle/>
          <a:p>
            <a:fld id="{5DDC866B-80ED-41F2-B745-174C6B31FEB0}" type="datetimeFigureOut">
              <a:rPr lang="en-US" smtClean="0"/>
              <a:t>02/11/2022</a:t>
            </a:fld>
            <a:endParaRPr lang="en-US"/>
          </a:p>
        </p:txBody>
      </p:sp>
      <p:sp>
        <p:nvSpPr>
          <p:cNvPr id="3" name="Footer Placeholder 2">
            <a:extLst>
              <a:ext uri="{FF2B5EF4-FFF2-40B4-BE49-F238E27FC236}">
                <a16:creationId xmlns:a16="http://schemas.microsoft.com/office/drawing/2014/main" id="{E5F5F6A5-9150-4BF3-BE38-DF41B4DBA39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31F076E-75C3-47E4-967A-98322B7F8D1D}"/>
              </a:ext>
            </a:extLst>
          </p:cNvPr>
          <p:cNvSpPr>
            <a:spLocks noGrp="1"/>
          </p:cNvSpPr>
          <p:nvPr>
            <p:ph type="sldNum" sz="quarter" idx="12"/>
          </p:nvPr>
        </p:nvSpPr>
        <p:spPr/>
        <p:txBody>
          <a:bodyPr/>
          <a:lstStyle/>
          <a:p>
            <a:fld id="{E73CC4A6-F25C-4EC5-A92C-C4E4F5C15670}" type="slidenum">
              <a:rPr lang="en-US" smtClean="0"/>
              <a:t>‹#›</a:t>
            </a:fld>
            <a:endParaRPr lang="en-US"/>
          </a:p>
        </p:txBody>
      </p:sp>
    </p:spTree>
    <p:extLst>
      <p:ext uri="{BB962C8B-B14F-4D97-AF65-F5344CB8AC3E}">
        <p14:creationId xmlns:p14="http://schemas.microsoft.com/office/powerpoint/2010/main" val="1297620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01BDC-16C6-4F4D-B4DB-609B33047A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D8EE2CF-AB98-497D-8C47-033FC93639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2799EFD-6589-4FC0-9DB0-7AD9C44799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93FAA1-CA57-4603-985E-B6104FE2BE8D}"/>
              </a:ext>
            </a:extLst>
          </p:cNvPr>
          <p:cNvSpPr>
            <a:spLocks noGrp="1"/>
          </p:cNvSpPr>
          <p:nvPr>
            <p:ph type="dt" sz="half" idx="10"/>
          </p:nvPr>
        </p:nvSpPr>
        <p:spPr/>
        <p:txBody>
          <a:bodyPr/>
          <a:lstStyle/>
          <a:p>
            <a:fld id="{5DDC866B-80ED-41F2-B745-174C6B31FEB0}" type="datetimeFigureOut">
              <a:rPr lang="en-US" smtClean="0"/>
              <a:t>02/11/2022</a:t>
            </a:fld>
            <a:endParaRPr lang="en-US"/>
          </a:p>
        </p:txBody>
      </p:sp>
      <p:sp>
        <p:nvSpPr>
          <p:cNvPr id="6" name="Footer Placeholder 5">
            <a:extLst>
              <a:ext uri="{FF2B5EF4-FFF2-40B4-BE49-F238E27FC236}">
                <a16:creationId xmlns:a16="http://schemas.microsoft.com/office/drawing/2014/main" id="{EFC12504-1551-42C2-97AF-0BE3E65224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AE6D2C-EC5C-4822-99AB-8A8E19052AA7}"/>
              </a:ext>
            </a:extLst>
          </p:cNvPr>
          <p:cNvSpPr>
            <a:spLocks noGrp="1"/>
          </p:cNvSpPr>
          <p:nvPr>
            <p:ph type="sldNum" sz="quarter" idx="12"/>
          </p:nvPr>
        </p:nvSpPr>
        <p:spPr/>
        <p:txBody>
          <a:bodyPr/>
          <a:lstStyle/>
          <a:p>
            <a:fld id="{E73CC4A6-F25C-4EC5-A92C-C4E4F5C15670}" type="slidenum">
              <a:rPr lang="en-US" smtClean="0"/>
              <a:t>‹#›</a:t>
            </a:fld>
            <a:endParaRPr lang="en-US"/>
          </a:p>
        </p:txBody>
      </p:sp>
    </p:spTree>
    <p:extLst>
      <p:ext uri="{BB962C8B-B14F-4D97-AF65-F5344CB8AC3E}">
        <p14:creationId xmlns:p14="http://schemas.microsoft.com/office/powerpoint/2010/main" val="3871637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C6E73-F07C-445C-A671-7F7E0A2C53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4627EEE-415E-494D-AE65-3A1E9ED6FC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C144738-DF9A-4845-9720-4E8A21DBE2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4A2776-F20A-4993-8F49-83377B48E100}"/>
              </a:ext>
            </a:extLst>
          </p:cNvPr>
          <p:cNvSpPr>
            <a:spLocks noGrp="1"/>
          </p:cNvSpPr>
          <p:nvPr>
            <p:ph type="dt" sz="half" idx="10"/>
          </p:nvPr>
        </p:nvSpPr>
        <p:spPr/>
        <p:txBody>
          <a:bodyPr/>
          <a:lstStyle/>
          <a:p>
            <a:fld id="{5DDC866B-80ED-41F2-B745-174C6B31FEB0}" type="datetimeFigureOut">
              <a:rPr lang="en-US" smtClean="0"/>
              <a:t>02/11/2022</a:t>
            </a:fld>
            <a:endParaRPr lang="en-US"/>
          </a:p>
        </p:txBody>
      </p:sp>
      <p:sp>
        <p:nvSpPr>
          <p:cNvPr id="6" name="Footer Placeholder 5">
            <a:extLst>
              <a:ext uri="{FF2B5EF4-FFF2-40B4-BE49-F238E27FC236}">
                <a16:creationId xmlns:a16="http://schemas.microsoft.com/office/drawing/2014/main" id="{1D104225-D2EB-4168-A28E-65954451C9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D46CF4-3510-44BE-B6D8-033140A8CD12}"/>
              </a:ext>
            </a:extLst>
          </p:cNvPr>
          <p:cNvSpPr>
            <a:spLocks noGrp="1"/>
          </p:cNvSpPr>
          <p:nvPr>
            <p:ph type="sldNum" sz="quarter" idx="12"/>
          </p:nvPr>
        </p:nvSpPr>
        <p:spPr/>
        <p:txBody>
          <a:bodyPr/>
          <a:lstStyle/>
          <a:p>
            <a:fld id="{E73CC4A6-F25C-4EC5-A92C-C4E4F5C15670}" type="slidenum">
              <a:rPr lang="en-US" smtClean="0"/>
              <a:t>‹#›</a:t>
            </a:fld>
            <a:endParaRPr lang="en-US"/>
          </a:p>
        </p:txBody>
      </p:sp>
    </p:spTree>
    <p:extLst>
      <p:ext uri="{BB962C8B-B14F-4D97-AF65-F5344CB8AC3E}">
        <p14:creationId xmlns:p14="http://schemas.microsoft.com/office/powerpoint/2010/main" val="2248967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52C0EC-24FF-4E71-9E74-E87AC6BFFA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4392B4A-653F-4C60-80A2-168D611B69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E0F2F9-D0B6-42B9-95B9-4082BE3F08A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C866B-80ED-41F2-B745-174C6B31FEB0}" type="datetimeFigureOut">
              <a:rPr lang="en-US" smtClean="0"/>
              <a:t>02/11/2022</a:t>
            </a:fld>
            <a:endParaRPr lang="en-US"/>
          </a:p>
        </p:txBody>
      </p:sp>
      <p:sp>
        <p:nvSpPr>
          <p:cNvPr id="5" name="Footer Placeholder 4">
            <a:extLst>
              <a:ext uri="{FF2B5EF4-FFF2-40B4-BE49-F238E27FC236}">
                <a16:creationId xmlns:a16="http://schemas.microsoft.com/office/drawing/2014/main" id="{5E1EC1FE-1B50-49BF-B6C1-6B0EDE9D63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2B5C930-7E6C-4679-A661-F5A2226113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3CC4A6-F25C-4EC5-A92C-C4E4F5C15670}" type="slidenum">
              <a:rPr lang="en-US" smtClean="0"/>
              <a:t>‹#›</a:t>
            </a:fld>
            <a:endParaRPr lang="en-US"/>
          </a:p>
        </p:txBody>
      </p:sp>
    </p:spTree>
    <p:extLst>
      <p:ext uri="{BB962C8B-B14F-4D97-AF65-F5344CB8AC3E}">
        <p14:creationId xmlns:p14="http://schemas.microsoft.com/office/powerpoint/2010/main" val="16311729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vbaw.vba.va.gov/bl/21/publicat/Letters/TrngLtrs/TL04-02A.doc" TargetMode="External"/><Relationship Id="rId2" Type="http://schemas.openxmlformats.org/officeDocument/2006/relationships/hyperlink" Target="http://vbaw.vba.va.gov/bl/21/M21-1MR/pt04/sp02/ch01/pt04_sp02_ch01_secD.xml#IV.ii.1.D.15.b"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 Id="rId5" Type="http://schemas.openxmlformats.org/officeDocument/2006/relationships/image" Target="../media/image9.JPG"/><Relationship Id="rId4" Type="http://schemas.openxmlformats.org/officeDocument/2006/relationships/image" Target="../media/image8.JPG"/></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27.xml.rels><?xml version="1.0" encoding="UTF-8" standalone="yes"?>
<Relationships xmlns="http://schemas.openxmlformats.org/package/2006/relationships"><Relationship Id="rId3" Type="http://schemas.openxmlformats.org/officeDocument/2006/relationships/hyperlink" Target="https://www.mentalhealth.va.gov/docs/mst_general_factsheet.pdf" TargetMode="External"/><Relationship Id="rId2" Type="http://schemas.openxmlformats.org/officeDocument/2006/relationships/hyperlink" Target="https://pubmed.ncbi.nlm.nih.gov/34283458/" TargetMode="External"/><Relationship Id="rId1" Type="http://schemas.openxmlformats.org/officeDocument/2006/relationships/slideLayout" Target="../slideLayouts/slideLayout2.xml"/><Relationship Id="rId5" Type="http://schemas.openxmlformats.org/officeDocument/2006/relationships/hyperlink" Target="https://www.ecfr.gov/current/title-38/chapter-I/part-4" TargetMode="External"/><Relationship Id="rId4" Type="http://schemas.openxmlformats.org/officeDocument/2006/relationships/hyperlink" Target="https://pubmed.ncbi.nlm.nih.gov/3787052/"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warms.vba.va.gov/regs/38CFR/BOOKC/PART4/S4_125.DO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ight Triangle 34">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ED4ED3-CC87-41B8-B3B7-AAFD699AC19B}"/>
              </a:ext>
            </a:extLst>
          </p:cNvPr>
          <p:cNvSpPr>
            <a:spLocks noGrp="1"/>
          </p:cNvSpPr>
          <p:nvPr>
            <p:ph type="ctrTitle"/>
          </p:nvPr>
        </p:nvSpPr>
        <p:spPr>
          <a:xfrm>
            <a:off x="1285241" y="1008993"/>
            <a:ext cx="9231410" cy="3542045"/>
          </a:xfrm>
        </p:spPr>
        <p:txBody>
          <a:bodyPr anchor="b">
            <a:normAutofit/>
          </a:bodyPr>
          <a:lstStyle/>
          <a:p>
            <a:pPr algn="l"/>
            <a:r>
              <a:rPr lang="en-US" sz="7200" dirty="0"/>
              <a:t>DC 9200-9440 Anxiety, Depression, PTSD, MST</a:t>
            </a:r>
            <a:br>
              <a:rPr lang="en-US" sz="7200" dirty="0"/>
            </a:br>
            <a:endParaRPr lang="en-US" sz="7200" dirty="0"/>
          </a:p>
        </p:txBody>
      </p:sp>
      <p:sp>
        <p:nvSpPr>
          <p:cNvPr id="3" name="Subtitle 2">
            <a:extLst>
              <a:ext uri="{FF2B5EF4-FFF2-40B4-BE49-F238E27FC236}">
                <a16:creationId xmlns:a16="http://schemas.microsoft.com/office/drawing/2014/main" id="{B21F11B5-0D7D-4051-AD84-A3EDFFF09333}"/>
              </a:ext>
            </a:extLst>
          </p:cNvPr>
          <p:cNvSpPr>
            <a:spLocks noGrp="1"/>
          </p:cNvSpPr>
          <p:nvPr>
            <p:ph type="subTitle" idx="1"/>
          </p:nvPr>
        </p:nvSpPr>
        <p:spPr>
          <a:xfrm>
            <a:off x="1285241" y="4582814"/>
            <a:ext cx="7132335" cy="1312657"/>
          </a:xfrm>
        </p:spPr>
        <p:txBody>
          <a:bodyPr anchor="t">
            <a:normAutofit/>
          </a:bodyPr>
          <a:lstStyle/>
          <a:p>
            <a:pPr algn="l"/>
            <a:r>
              <a:rPr lang="en-US"/>
              <a:t>By:</a:t>
            </a:r>
          </a:p>
          <a:p>
            <a:pPr algn="l"/>
            <a:r>
              <a:rPr lang="en-US"/>
              <a:t>Danny Johnson</a:t>
            </a:r>
          </a:p>
        </p:txBody>
      </p:sp>
    </p:spTree>
    <p:extLst>
      <p:ext uri="{BB962C8B-B14F-4D97-AF65-F5344CB8AC3E}">
        <p14:creationId xmlns:p14="http://schemas.microsoft.com/office/powerpoint/2010/main" val="32567554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E45908C-C6B2-49D7-9AC4-25DAF0CCF64B}"/>
              </a:ext>
            </a:extLst>
          </p:cNvPr>
          <p:cNvPicPr>
            <a:picLocks noChangeAspect="1"/>
          </p:cNvPicPr>
          <p:nvPr/>
        </p:nvPicPr>
        <p:blipFill rotWithShape="1">
          <a:blip r:embed="rId3"/>
          <a:srcRect r="3706" b="1"/>
          <a:stretch/>
        </p:blipFill>
        <p:spPr>
          <a:xfrm>
            <a:off x="457200" y="457203"/>
            <a:ext cx="11277600" cy="5943593"/>
          </a:xfrm>
          <a:prstGeom prst="rect">
            <a:avLst/>
          </a:prstGeom>
        </p:spPr>
      </p:pic>
    </p:spTree>
    <p:extLst>
      <p:ext uri="{BB962C8B-B14F-4D97-AF65-F5344CB8AC3E}">
        <p14:creationId xmlns:p14="http://schemas.microsoft.com/office/powerpoint/2010/main" val="4079425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390B086-5155-42FB-9AC1-64608BA1E178}"/>
              </a:ext>
            </a:extLst>
          </p:cNvPr>
          <p:cNvSpPr>
            <a:spLocks noGrp="1"/>
          </p:cNvSpPr>
          <p:nvPr>
            <p:ph type="title"/>
          </p:nvPr>
        </p:nvSpPr>
        <p:spPr>
          <a:xfrm>
            <a:off x="1371599" y="294538"/>
            <a:ext cx="9895951" cy="1033669"/>
          </a:xfrm>
        </p:spPr>
        <p:txBody>
          <a:bodyPr>
            <a:normAutofit fontScale="90000"/>
          </a:bodyPr>
          <a:lstStyle/>
          <a:p>
            <a:r>
              <a:rPr lang="en-US" sz="4000" dirty="0">
                <a:solidFill>
                  <a:srgbClr val="FFFFFF"/>
                </a:solidFill>
              </a:rPr>
              <a:t>Where the VA gets their information on Stressors</a:t>
            </a:r>
          </a:p>
        </p:txBody>
      </p:sp>
      <p:sp>
        <p:nvSpPr>
          <p:cNvPr id="3" name="Content Placeholder 2">
            <a:extLst>
              <a:ext uri="{FF2B5EF4-FFF2-40B4-BE49-F238E27FC236}">
                <a16:creationId xmlns:a16="http://schemas.microsoft.com/office/drawing/2014/main" id="{BF92D835-2F04-45F6-BE70-55000AC74025}"/>
              </a:ext>
            </a:extLst>
          </p:cNvPr>
          <p:cNvSpPr>
            <a:spLocks noGrp="1"/>
          </p:cNvSpPr>
          <p:nvPr>
            <p:ph idx="1"/>
          </p:nvPr>
        </p:nvSpPr>
        <p:spPr>
          <a:xfrm>
            <a:off x="1371599" y="2318197"/>
            <a:ext cx="9724031" cy="3683358"/>
          </a:xfrm>
        </p:spPr>
        <p:txBody>
          <a:bodyPr anchor="ctr">
            <a:normAutofit/>
          </a:bodyPr>
          <a:lstStyle/>
          <a:p>
            <a:pPr marL="0" marR="0" indent="0">
              <a:spcBef>
                <a:spcPts val="0"/>
              </a:spcBef>
              <a:spcAft>
                <a:spcPts val="0"/>
              </a:spcAft>
              <a:buNone/>
            </a:pPr>
            <a:r>
              <a:rPr lang="en-US" sz="2000" dirty="0">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109855" algn="l"/>
              </a:tabLst>
            </a:pPr>
            <a:r>
              <a:rPr lang="en-US" sz="2000" dirty="0">
                <a:effectLst/>
                <a:latin typeface="Times New Roman" panose="02020603050405020304" pitchFamily="18" charset="0"/>
                <a:ea typeface="Times New Roman" panose="02020603050405020304" pitchFamily="18" charset="0"/>
              </a:rPr>
              <a:t>U.S. Army and Joint Services Records Research Center (JSRRC) (formerly the U.S. Armed Services Center for Unit Records Research (CURR))</a:t>
            </a:r>
          </a:p>
          <a:p>
            <a:pPr marL="0" marR="0" lvl="0" indent="0">
              <a:spcBef>
                <a:spcPts val="0"/>
              </a:spcBef>
              <a:spcAft>
                <a:spcPts val="0"/>
              </a:spcAft>
              <a:buNone/>
              <a:tabLst>
                <a:tab pos="109855" algn="l"/>
              </a:tabLst>
            </a:pPr>
            <a:endParaRPr lang="en-US" sz="20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109855" algn="l"/>
              </a:tabLst>
            </a:pPr>
            <a:r>
              <a:rPr lang="en-US" sz="2000" dirty="0">
                <a:effectLst/>
                <a:latin typeface="Times New Roman" panose="02020603050405020304" pitchFamily="18" charset="0"/>
                <a:ea typeface="Times New Roman" panose="02020603050405020304" pitchFamily="18" charset="0"/>
              </a:rPr>
              <a:t>National Archives and Records Administration (NARA)</a:t>
            </a:r>
          </a:p>
          <a:p>
            <a:pPr marL="0" marR="0" lvl="0" indent="0">
              <a:spcBef>
                <a:spcPts val="0"/>
              </a:spcBef>
              <a:spcAft>
                <a:spcPts val="0"/>
              </a:spcAft>
              <a:buNone/>
              <a:tabLst>
                <a:tab pos="109855" algn="l"/>
              </a:tabLst>
            </a:pPr>
            <a:endParaRPr lang="en-US" sz="20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109855" algn="l"/>
              </a:tabLst>
            </a:pPr>
            <a:r>
              <a:rPr lang="en-US" sz="2000" dirty="0">
                <a:effectLst/>
                <a:latin typeface="Times New Roman" panose="02020603050405020304" pitchFamily="18" charset="0"/>
                <a:ea typeface="Times New Roman" panose="02020603050405020304" pitchFamily="18" charset="0"/>
              </a:rPr>
              <a:t>Marine Corps Archives and Special Collections (MCASC)</a:t>
            </a:r>
          </a:p>
          <a:p>
            <a:pPr marL="0" marR="0" lvl="0" indent="0">
              <a:spcBef>
                <a:spcPts val="0"/>
              </a:spcBef>
              <a:spcAft>
                <a:spcPts val="0"/>
              </a:spcAft>
              <a:buNone/>
              <a:tabLst>
                <a:tab pos="109855" algn="l"/>
              </a:tabLst>
            </a:pPr>
            <a:endParaRPr lang="en-US" sz="20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109855" algn="l"/>
              </a:tabLst>
            </a:pPr>
            <a:r>
              <a:rPr lang="en-US" sz="2000" dirty="0">
                <a:effectLst/>
                <a:latin typeface="Times New Roman" panose="02020603050405020304" pitchFamily="18" charset="0"/>
                <a:ea typeface="Times New Roman" panose="02020603050405020304" pitchFamily="18" charset="0"/>
              </a:rPr>
              <a:t>Compensation and Pension (C&amp;P) Service website links.</a:t>
            </a:r>
          </a:p>
          <a:p>
            <a:endParaRPr lang="en-US" sz="2000" dirty="0"/>
          </a:p>
        </p:txBody>
      </p:sp>
      <p:sp>
        <p:nvSpPr>
          <p:cNvPr id="17" name="TextBox 16">
            <a:extLst>
              <a:ext uri="{FF2B5EF4-FFF2-40B4-BE49-F238E27FC236}">
                <a16:creationId xmlns:a16="http://schemas.microsoft.com/office/drawing/2014/main" id="{DB536EB0-ED6E-4742-815D-94E324383C0F}"/>
              </a:ext>
            </a:extLst>
          </p:cNvPr>
          <p:cNvSpPr txBox="1"/>
          <p:nvPr/>
        </p:nvSpPr>
        <p:spPr>
          <a:xfrm>
            <a:off x="459349" y="1856532"/>
            <a:ext cx="11251387" cy="954107"/>
          </a:xfrm>
          <a:prstGeom prst="rect">
            <a:avLst/>
          </a:prstGeom>
          <a:noFill/>
        </p:spPr>
        <p:txBody>
          <a:bodyPr wrap="square">
            <a:spAutoFit/>
          </a:bodyPr>
          <a:lstStyle/>
          <a:p>
            <a:pPr algn="ctr"/>
            <a:r>
              <a:rPr lang="en-US" sz="2800" b="1" dirty="0"/>
              <a:t>Primary evidence, generally considered the most reliable source for verifying in-service stressors, is typically obtained from the:</a:t>
            </a:r>
          </a:p>
        </p:txBody>
      </p:sp>
    </p:spTree>
    <p:extLst>
      <p:ext uri="{BB962C8B-B14F-4D97-AF65-F5344CB8AC3E}">
        <p14:creationId xmlns:p14="http://schemas.microsoft.com/office/powerpoint/2010/main" val="3447101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C7F97CC-2CBD-4EC8-AB7B-61229E70AE9F}"/>
              </a:ext>
            </a:extLst>
          </p:cNvPr>
          <p:cNvGraphicFramePr>
            <a:graphicFrameLocks noGrp="1"/>
          </p:cNvGraphicFramePr>
          <p:nvPr>
            <p:ph idx="1"/>
            <p:extLst>
              <p:ext uri="{D42A27DB-BD31-4B8C-83A1-F6EECF244321}">
                <p14:modId xmlns:p14="http://schemas.microsoft.com/office/powerpoint/2010/main" val="3692901310"/>
              </p:ext>
            </p:extLst>
          </p:nvPr>
        </p:nvGraphicFramePr>
        <p:xfrm>
          <a:off x="643467" y="701330"/>
          <a:ext cx="10905067" cy="5455339"/>
        </p:xfrm>
        <a:graphic>
          <a:graphicData uri="http://schemas.openxmlformats.org/drawingml/2006/table">
            <a:tbl>
              <a:tblPr>
                <a:noFill/>
                <a:tableStyleId>{5C22544A-7EE6-4342-B048-85BDC9FD1C3A}</a:tableStyleId>
              </a:tblPr>
              <a:tblGrid>
                <a:gridCol w="4828424">
                  <a:extLst>
                    <a:ext uri="{9D8B030D-6E8A-4147-A177-3AD203B41FA5}">
                      <a16:colId xmlns:a16="http://schemas.microsoft.com/office/drawing/2014/main" val="995001369"/>
                    </a:ext>
                  </a:extLst>
                </a:gridCol>
                <a:gridCol w="6076643">
                  <a:extLst>
                    <a:ext uri="{9D8B030D-6E8A-4147-A177-3AD203B41FA5}">
                      <a16:colId xmlns:a16="http://schemas.microsoft.com/office/drawing/2014/main" val="2834572682"/>
                    </a:ext>
                  </a:extLst>
                </a:gridCol>
              </a:tblGrid>
              <a:tr h="5455339">
                <a:tc>
                  <a:txBody>
                    <a:bodyPr/>
                    <a:lstStyle/>
                    <a:p>
                      <a:pPr marL="0" marR="0">
                        <a:spcBef>
                          <a:spcPts val="0"/>
                        </a:spcBef>
                        <a:spcAft>
                          <a:spcPts val="0"/>
                        </a:spcAft>
                      </a:pPr>
                      <a:r>
                        <a:rPr lang="en-US" sz="1200" cap="none" spc="0" dirty="0">
                          <a:solidFill>
                            <a:schemeClr val="tx1"/>
                          </a:solidFill>
                          <a:effectLst/>
                        </a:rPr>
                        <a:t>a.  When to Request Corroboration of an In-Service Stressor</a:t>
                      </a:r>
                      <a:endParaRPr lang="en-US" sz="1200" b="1" cap="none" spc="0" dirty="0">
                        <a:solidFill>
                          <a:schemeClr val="tx1"/>
                        </a:solidFill>
                        <a:effectLst/>
                        <a:latin typeface="Times New Roman" panose="02020603050405020304" pitchFamily="18" charset="0"/>
                      </a:endParaRPr>
                    </a:p>
                  </a:txBody>
                  <a:tcPr marL="62194" marR="44425" marT="0" marB="88849">
                    <a:lnL w="12700" cmpd="sng">
                      <a:noFill/>
                      <a:prstDash val="solid"/>
                    </a:lnL>
                    <a:lnR w="12700" cmpd="sng">
                      <a:noFill/>
                      <a:prstDash val="solid"/>
                    </a:lnR>
                    <a:lnT w="12700" cap="flat" cmpd="sng" algn="ctr">
                      <a:solidFill>
                        <a:schemeClr val="tx1"/>
                      </a:solidFill>
                      <a:prstDash val="solid"/>
                    </a:lnT>
                    <a:lnB w="12700" cmpd="sng">
                      <a:noFill/>
                      <a:prstDash val="solid"/>
                    </a:lnB>
                    <a:noFill/>
                  </a:tcPr>
                </a:tc>
                <a:tc>
                  <a:txBody>
                    <a:bodyPr/>
                    <a:lstStyle/>
                    <a:p>
                      <a:pPr marL="0" marR="0">
                        <a:spcBef>
                          <a:spcPts val="0"/>
                        </a:spcBef>
                        <a:spcAft>
                          <a:spcPts val="0"/>
                        </a:spcAft>
                      </a:pPr>
                      <a:r>
                        <a:rPr lang="en-US" sz="1200" cap="none" spc="0" dirty="0">
                          <a:solidFill>
                            <a:schemeClr val="tx1"/>
                          </a:solidFill>
                          <a:effectLst/>
                        </a:rPr>
                        <a:t>Submit a request for corroboration of an in-service stressor if </a:t>
                      </a:r>
                    </a:p>
                    <a:p>
                      <a:pPr marL="0" marR="0">
                        <a:spcBef>
                          <a:spcPts val="0"/>
                        </a:spcBef>
                        <a:spcAft>
                          <a:spcPts val="0"/>
                        </a:spcAft>
                      </a:pPr>
                      <a:r>
                        <a:rPr lang="en-US" sz="1200" cap="none" spc="0" dirty="0">
                          <a:solidFill>
                            <a:schemeClr val="tx1"/>
                          </a:solidFill>
                          <a:effectLst/>
                        </a:rPr>
                        <a:t> </a:t>
                      </a:r>
                    </a:p>
                    <a:p>
                      <a:pPr marL="342900" marR="0" lvl="0" indent="-342900">
                        <a:spcBef>
                          <a:spcPts val="0"/>
                        </a:spcBef>
                        <a:spcAft>
                          <a:spcPts val="0"/>
                        </a:spcAft>
                        <a:buFont typeface="Symbol" panose="05050102010706020507" pitchFamily="18" charset="2"/>
                        <a:buChar char=""/>
                        <a:tabLst>
                          <a:tab pos="109855" algn="l"/>
                        </a:tabLst>
                      </a:pPr>
                      <a:r>
                        <a:rPr lang="en-US" sz="1200" cap="none" spc="0" dirty="0">
                          <a:solidFill>
                            <a:schemeClr val="tx1"/>
                          </a:solidFill>
                          <a:effectLst/>
                        </a:rPr>
                        <a:t>the evidence does not corroborate the Veteran’s claim that he/she engaged in combat or experienced other in-service stressor(s)  </a:t>
                      </a:r>
                    </a:p>
                    <a:p>
                      <a:pPr marL="342900" marR="0" lvl="0" indent="-342900">
                        <a:spcBef>
                          <a:spcPts val="0"/>
                        </a:spcBef>
                        <a:spcAft>
                          <a:spcPts val="0"/>
                        </a:spcAft>
                        <a:buFont typeface="Symbol" panose="05050102010706020507" pitchFamily="18" charset="2"/>
                        <a:buChar char=""/>
                        <a:tabLst>
                          <a:tab pos="109855" algn="l"/>
                        </a:tabLst>
                      </a:pPr>
                      <a:r>
                        <a:rPr lang="en-US" sz="1200" cap="none" spc="0" dirty="0">
                          <a:solidFill>
                            <a:schemeClr val="tx1"/>
                          </a:solidFill>
                          <a:effectLst/>
                        </a:rPr>
                        <a:t>the in-service stressor claimed is capable of being documented</a:t>
                      </a:r>
                    </a:p>
                    <a:p>
                      <a:pPr marL="342900" marR="0" lvl="0" indent="-342900">
                        <a:spcBef>
                          <a:spcPts val="0"/>
                        </a:spcBef>
                        <a:spcAft>
                          <a:spcPts val="0"/>
                        </a:spcAft>
                        <a:buFont typeface="Symbol" panose="05050102010706020507" pitchFamily="18" charset="2"/>
                        <a:buChar char=""/>
                        <a:tabLst>
                          <a:tab pos="109855" algn="l"/>
                        </a:tabLst>
                      </a:pPr>
                      <a:r>
                        <a:rPr lang="en-US" sz="1200" cap="none" spc="0" dirty="0">
                          <a:solidFill>
                            <a:schemeClr val="tx1"/>
                          </a:solidFill>
                          <a:effectLst/>
                        </a:rPr>
                        <a:t>the Veteran’s records contain</a:t>
                      </a:r>
                    </a:p>
                    <a:p>
                      <a:pPr marL="342900" marR="0" lvl="0" indent="-342900">
                        <a:spcBef>
                          <a:spcPts val="0"/>
                        </a:spcBef>
                        <a:spcAft>
                          <a:spcPts val="0"/>
                        </a:spcAft>
                        <a:buFont typeface="Symbol" panose="05050102010706020507" pitchFamily="18" charset="2"/>
                        <a:buChar char="-"/>
                        <a:tabLst>
                          <a:tab pos="228600" algn="l"/>
                        </a:tabLst>
                      </a:pPr>
                      <a:r>
                        <a:rPr lang="en-US" sz="1200" cap="none" spc="0" dirty="0">
                          <a:solidFill>
                            <a:schemeClr val="tx1"/>
                          </a:solidFill>
                          <a:effectLst/>
                        </a:rPr>
                        <a:t>evidence of a diagnosis of PTSD, such as outpatient treatment records showing treatment for PTSD, or</a:t>
                      </a:r>
                    </a:p>
                    <a:p>
                      <a:pPr marL="342900" marR="0" lvl="0" indent="-342900">
                        <a:spcBef>
                          <a:spcPts val="0"/>
                        </a:spcBef>
                        <a:spcAft>
                          <a:spcPts val="0"/>
                        </a:spcAft>
                        <a:buFont typeface="Symbol" panose="05050102010706020507" pitchFamily="18" charset="2"/>
                        <a:buChar char="-"/>
                        <a:tabLst>
                          <a:tab pos="228600" algn="l"/>
                        </a:tabLst>
                      </a:pPr>
                      <a:r>
                        <a:rPr lang="en-US" sz="1200" cap="none" spc="0" dirty="0">
                          <a:solidFill>
                            <a:schemeClr val="tx1"/>
                          </a:solidFill>
                          <a:effectLst/>
                        </a:rPr>
                        <a:t>competent lay evidence of persistent or recurrent symptoms of PTSD, such as the Veteran’s description of symptoms indicative of PTSD, and</a:t>
                      </a:r>
                    </a:p>
                    <a:p>
                      <a:pPr marL="342900" marR="0" lvl="0" indent="-342900">
                        <a:spcBef>
                          <a:spcPts val="0"/>
                        </a:spcBef>
                        <a:spcAft>
                          <a:spcPts val="0"/>
                        </a:spcAft>
                        <a:buFont typeface="Symbol" panose="05050102010706020507" pitchFamily="18" charset="2"/>
                        <a:buChar char=""/>
                        <a:tabLst>
                          <a:tab pos="109855" algn="l"/>
                        </a:tabLst>
                      </a:pPr>
                      <a:r>
                        <a:rPr lang="en-US" sz="1200" cap="none" spc="0" dirty="0">
                          <a:solidFill>
                            <a:schemeClr val="tx1"/>
                          </a:solidFill>
                          <a:effectLst/>
                        </a:rPr>
                        <a:t>development is complete in every respect except for </a:t>
                      </a:r>
                    </a:p>
                    <a:p>
                      <a:pPr marL="342900" marR="0" lvl="0" indent="-342900">
                        <a:spcBef>
                          <a:spcPts val="0"/>
                        </a:spcBef>
                        <a:spcAft>
                          <a:spcPts val="0"/>
                        </a:spcAft>
                        <a:buFont typeface="Symbol" panose="05050102010706020507" pitchFamily="18" charset="2"/>
                        <a:buChar char="-"/>
                        <a:tabLst>
                          <a:tab pos="228600" algn="l"/>
                        </a:tabLst>
                      </a:pPr>
                      <a:r>
                        <a:rPr lang="en-US" sz="1200" cap="none" spc="0" dirty="0">
                          <a:solidFill>
                            <a:schemeClr val="tx1"/>
                          </a:solidFill>
                          <a:effectLst/>
                        </a:rPr>
                        <a:t>corroboration of the in-service stressor, and</a:t>
                      </a:r>
                    </a:p>
                    <a:p>
                      <a:pPr marL="342900" marR="0" lvl="0" indent="-342900">
                        <a:spcBef>
                          <a:spcPts val="0"/>
                        </a:spcBef>
                        <a:spcAft>
                          <a:spcPts val="0"/>
                        </a:spcAft>
                        <a:buFont typeface="Symbol" panose="05050102010706020507" pitchFamily="18" charset="2"/>
                        <a:buChar char="-"/>
                        <a:tabLst>
                          <a:tab pos="228600" algn="l"/>
                        </a:tabLst>
                      </a:pPr>
                      <a:r>
                        <a:rPr lang="en-US" sz="1200" cap="none" spc="0" dirty="0">
                          <a:solidFill>
                            <a:schemeClr val="tx1"/>
                          </a:solidFill>
                          <a:effectLst/>
                        </a:rPr>
                        <a:t>a confirmed diagnosis of PTSD.</a:t>
                      </a:r>
                    </a:p>
                    <a:p>
                      <a:pPr marL="0" marR="0">
                        <a:spcBef>
                          <a:spcPts val="0"/>
                        </a:spcBef>
                        <a:spcAft>
                          <a:spcPts val="0"/>
                        </a:spcAft>
                      </a:pPr>
                      <a:r>
                        <a:rPr lang="en-US" sz="1200" cap="none" spc="0" dirty="0">
                          <a:solidFill>
                            <a:schemeClr val="tx1"/>
                          </a:solidFill>
                          <a:effectLst/>
                        </a:rPr>
                        <a:t> </a:t>
                      </a:r>
                    </a:p>
                    <a:p>
                      <a:pPr marL="0" marR="0">
                        <a:spcBef>
                          <a:spcPts val="0"/>
                        </a:spcBef>
                        <a:spcAft>
                          <a:spcPts val="0"/>
                        </a:spcAft>
                      </a:pPr>
                      <a:r>
                        <a:rPr lang="en-US" sz="1200" cap="none" spc="0" dirty="0">
                          <a:solidFill>
                            <a:schemeClr val="tx1"/>
                          </a:solidFill>
                          <a:effectLst/>
                        </a:rPr>
                        <a:t>Important:  </a:t>
                      </a:r>
                    </a:p>
                    <a:p>
                      <a:pPr marL="342900" marR="0" lvl="0" indent="-342900">
                        <a:spcBef>
                          <a:spcPts val="0"/>
                        </a:spcBef>
                        <a:spcAft>
                          <a:spcPts val="0"/>
                        </a:spcAft>
                        <a:buFont typeface="Symbol" panose="05050102010706020507" pitchFamily="18" charset="2"/>
                        <a:buChar char=""/>
                        <a:tabLst>
                          <a:tab pos="109855" algn="l"/>
                        </a:tabLst>
                      </a:pPr>
                      <a:r>
                        <a:rPr lang="en-US" sz="1200" cap="none" spc="0" dirty="0">
                          <a:solidFill>
                            <a:schemeClr val="tx1"/>
                          </a:solidFill>
                          <a:effectLst/>
                        </a:rPr>
                        <a:t>Do not schedule a VA examination before receiving corroboration of the claimed in-service stressor.  A diagnosis of PTSD is not a prerequisite for initiating the stressor verification process. </a:t>
                      </a:r>
                    </a:p>
                    <a:p>
                      <a:pPr marL="342900" marR="0" lvl="0" indent="-342900">
                        <a:spcBef>
                          <a:spcPts val="0"/>
                        </a:spcBef>
                        <a:spcAft>
                          <a:spcPts val="0"/>
                        </a:spcAft>
                        <a:buFont typeface="Symbol" panose="05050102010706020507" pitchFamily="18" charset="2"/>
                        <a:buChar char=""/>
                        <a:tabLst>
                          <a:tab pos="109855" algn="l"/>
                        </a:tabLst>
                      </a:pPr>
                      <a:r>
                        <a:rPr lang="en-US" sz="1200" cap="none" spc="0" dirty="0">
                          <a:solidFill>
                            <a:schemeClr val="tx1"/>
                          </a:solidFill>
                          <a:effectLst/>
                        </a:rPr>
                        <a:t>Some stressors are clearly impossible to document and should not be referred to the U.S. Army and Joint Services Records Research Center (JSRRC) (formerly the U.S. Armed Services Center for Unit Records Research (CURR)), NARA, or the Marine Corps.  If, after requesting/obtaining pertinent facts from the Veteran, it is obvious that corroboration simply is not feasible, the claim should be decided based on the evidence of record.  </a:t>
                      </a:r>
                    </a:p>
                    <a:p>
                      <a:pPr marL="0" marR="0">
                        <a:spcBef>
                          <a:spcPts val="0"/>
                        </a:spcBef>
                        <a:spcAft>
                          <a:spcPts val="0"/>
                        </a:spcAft>
                      </a:pPr>
                      <a:r>
                        <a:rPr lang="en-US" sz="1200" cap="none" spc="0" dirty="0">
                          <a:solidFill>
                            <a:schemeClr val="tx1"/>
                          </a:solidFill>
                          <a:effectLst/>
                        </a:rPr>
                        <a:t> </a:t>
                      </a:r>
                    </a:p>
                    <a:p>
                      <a:pPr marL="0" marR="0">
                        <a:spcBef>
                          <a:spcPts val="0"/>
                        </a:spcBef>
                        <a:spcAft>
                          <a:spcPts val="0"/>
                        </a:spcAft>
                      </a:pPr>
                      <a:r>
                        <a:rPr lang="en-US" sz="1200" cap="none" spc="0" dirty="0">
                          <a:solidFill>
                            <a:schemeClr val="tx1"/>
                          </a:solidFill>
                          <a:effectLst/>
                        </a:rPr>
                        <a:t>References:  For information on</a:t>
                      </a:r>
                    </a:p>
                    <a:p>
                      <a:pPr marL="342900" marR="0" lvl="0" indent="-342900">
                        <a:spcBef>
                          <a:spcPts val="0"/>
                        </a:spcBef>
                        <a:spcAft>
                          <a:spcPts val="0"/>
                        </a:spcAft>
                        <a:buFont typeface="Symbol" panose="05050102010706020507" pitchFamily="18" charset="2"/>
                        <a:buChar char=""/>
                        <a:tabLst>
                          <a:tab pos="109855" algn="l"/>
                        </a:tabLst>
                      </a:pPr>
                      <a:r>
                        <a:rPr lang="en-US" sz="1200" cap="none" spc="0" dirty="0">
                          <a:solidFill>
                            <a:schemeClr val="tx1"/>
                          </a:solidFill>
                          <a:effectLst/>
                        </a:rPr>
                        <a:t>where to send a request for corroboration of an in-service stressor, see </a:t>
                      </a:r>
                      <a:r>
                        <a:rPr lang="en-US" sz="1200" u="sng" cap="none" spc="0" dirty="0">
                          <a:solidFill>
                            <a:schemeClr val="tx1"/>
                          </a:solidFill>
                          <a:effectLst/>
                          <a:hlinkClick r:id="rId2">
                            <a:extLst>
                              <a:ext uri="{A12FA001-AC4F-418D-AE19-62706E023703}">
                                <ahyp:hlinkClr xmlns:ahyp="http://schemas.microsoft.com/office/drawing/2018/hyperlinkcolor" val="tx"/>
                              </a:ext>
                            </a:extLst>
                          </a:hlinkClick>
                        </a:rPr>
                        <a:t>M21-1MR, Part IV, Subpart ii, 1.D.15.b</a:t>
                      </a:r>
                      <a:r>
                        <a:rPr lang="en-US" sz="1200" cap="none" spc="0" dirty="0">
                          <a:solidFill>
                            <a:schemeClr val="tx1"/>
                          </a:solidFill>
                          <a:effectLst/>
                        </a:rPr>
                        <a:t>, and</a:t>
                      </a:r>
                    </a:p>
                    <a:p>
                      <a:pPr marL="342900" marR="0" lvl="0" indent="-342900">
                        <a:spcBef>
                          <a:spcPts val="0"/>
                        </a:spcBef>
                        <a:spcAft>
                          <a:spcPts val="0"/>
                        </a:spcAft>
                        <a:buFont typeface="Symbol" panose="05050102010706020507" pitchFamily="18" charset="2"/>
                        <a:buChar char=""/>
                        <a:tabLst>
                          <a:tab pos="109855" algn="l"/>
                        </a:tabLst>
                      </a:pPr>
                      <a:r>
                        <a:rPr lang="en-US" sz="1200" cap="none" spc="0" dirty="0">
                          <a:solidFill>
                            <a:schemeClr val="tx1"/>
                          </a:solidFill>
                          <a:effectLst/>
                        </a:rPr>
                        <a:t>the types of stressors that may be impossible to corroborate, see the </a:t>
                      </a:r>
                      <a:r>
                        <a:rPr lang="en-US" sz="1200" u="sng" cap="none" spc="0" dirty="0">
                          <a:solidFill>
                            <a:schemeClr val="tx1"/>
                          </a:solidFill>
                          <a:effectLst/>
                          <a:hlinkClick r:id="rId3">
                            <a:extLst>
                              <a:ext uri="{A12FA001-AC4F-418D-AE19-62706E023703}">
                                <ahyp:hlinkClr xmlns:ahyp="http://schemas.microsoft.com/office/drawing/2018/hyperlinkcolor" val="tx"/>
                              </a:ext>
                            </a:extLst>
                          </a:hlinkClick>
                        </a:rPr>
                        <a:t>JSRRC Stressor Verification Guide, Section V</a:t>
                      </a:r>
                      <a:r>
                        <a:rPr lang="en-US" sz="1200" cap="none" spc="0" dirty="0">
                          <a:solidFill>
                            <a:schemeClr val="tx1"/>
                          </a:solidFill>
                          <a:effectLst/>
                        </a:rPr>
                        <a:t>. </a:t>
                      </a:r>
                      <a:endParaRPr lang="en-US" sz="1200" cap="none" spc="0" dirty="0">
                        <a:solidFill>
                          <a:schemeClr val="tx1"/>
                        </a:solidFill>
                        <a:effectLst/>
                        <a:latin typeface="Times New Roman" panose="02020603050405020304" pitchFamily="18" charset="0"/>
                        <a:ea typeface="Times New Roman" panose="02020603050405020304" pitchFamily="18" charset="0"/>
                      </a:endParaRPr>
                    </a:p>
                  </a:txBody>
                  <a:tcPr marL="62194" marR="44425" marT="0" marB="88849">
                    <a:lnL w="12700" cmpd="sng">
                      <a:noFill/>
                      <a:prstDash val="solid"/>
                    </a:lnL>
                    <a:lnR w="12700" cmpd="sng">
                      <a:noFill/>
                      <a:prstDash val="solid"/>
                    </a:lnR>
                    <a:lnT w="12700" cap="flat" cmpd="sng" algn="ctr">
                      <a:solidFill>
                        <a:schemeClr val="tx1"/>
                      </a:solidFill>
                      <a:prstDash val="solid"/>
                    </a:lnT>
                    <a:lnB w="12700" cmpd="sng">
                      <a:noFill/>
                      <a:prstDash val="solid"/>
                    </a:lnB>
                    <a:noFill/>
                  </a:tcPr>
                </a:tc>
                <a:extLst>
                  <a:ext uri="{0D108BD9-81ED-4DB2-BD59-A6C34878D82A}">
                    <a16:rowId xmlns:a16="http://schemas.microsoft.com/office/drawing/2014/main" val="3798255598"/>
                  </a:ext>
                </a:extLst>
              </a:tr>
            </a:tbl>
          </a:graphicData>
        </a:graphic>
      </p:graphicFrame>
    </p:spTree>
    <p:extLst>
      <p:ext uri="{BB962C8B-B14F-4D97-AF65-F5344CB8AC3E}">
        <p14:creationId xmlns:p14="http://schemas.microsoft.com/office/powerpoint/2010/main" val="3603691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0DECCBE-82A8-473B-9C41-BE84FFBEDFF9}"/>
              </a:ext>
            </a:extLst>
          </p:cNvPr>
          <p:cNvSpPr>
            <a:spLocks noGrp="1"/>
          </p:cNvSpPr>
          <p:nvPr>
            <p:ph type="title"/>
          </p:nvPr>
        </p:nvSpPr>
        <p:spPr>
          <a:xfrm>
            <a:off x="1371599" y="294538"/>
            <a:ext cx="9895951" cy="1033669"/>
          </a:xfrm>
        </p:spPr>
        <p:txBody>
          <a:bodyPr>
            <a:normAutofit/>
          </a:bodyPr>
          <a:lstStyle/>
          <a:p>
            <a:pPr algn="ctr"/>
            <a:r>
              <a:rPr lang="en-US" sz="4000" dirty="0">
                <a:solidFill>
                  <a:srgbClr val="FFFFFF"/>
                </a:solidFill>
              </a:rPr>
              <a:t>PTSD Secondary to Personal Assault</a:t>
            </a:r>
          </a:p>
        </p:txBody>
      </p:sp>
      <p:sp>
        <p:nvSpPr>
          <p:cNvPr id="3" name="Content Placeholder 2">
            <a:extLst>
              <a:ext uri="{FF2B5EF4-FFF2-40B4-BE49-F238E27FC236}">
                <a16:creationId xmlns:a16="http://schemas.microsoft.com/office/drawing/2014/main" id="{69CBCBCD-4D60-428E-8A5B-D5C76046759D}"/>
              </a:ext>
            </a:extLst>
          </p:cNvPr>
          <p:cNvSpPr>
            <a:spLocks noGrp="1"/>
          </p:cNvSpPr>
          <p:nvPr>
            <p:ph idx="1"/>
          </p:nvPr>
        </p:nvSpPr>
        <p:spPr>
          <a:xfrm>
            <a:off x="745588" y="1786597"/>
            <a:ext cx="10860257" cy="4670474"/>
          </a:xfrm>
        </p:spPr>
        <p:txBody>
          <a:bodyPr anchor="ctr">
            <a:normAutofit/>
          </a:bodyPr>
          <a:lstStyle/>
          <a:p>
            <a:pPr marL="0" marR="0">
              <a:spcBef>
                <a:spcPts val="0"/>
              </a:spcBef>
              <a:spcAft>
                <a:spcPts val="0"/>
              </a:spcAft>
            </a:pPr>
            <a:r>
              <a:rPr lang="en-US" sz="1700" dirty="0">
                <a:effectLst/>
                <a:ea typeface="Times New Roman" panose="02020603050405020304" pitchFamily="18" charset="0"/>
              </a:rPr>
              <a:t>Personal trauma is an event of human design that threatens or inflicts harm.  Veterans claiming service connection for disability due to in-service personal trauma face unique problems documenting their claims.  </a:t>
            </a:r>
          </a:p>
          <a:p>
            <a:pPr>
              <a:spcBef>
                <a:spcPts val="0"/>
              </a:spcBef>
            </a:pPr>
            <a:endParaRPr lang="en-US" sz="1700" dirty="0">
              <a:effectLst/>
              <a:ea typeface="Times New Roman" panose="02020603050405020304" pitchFamily="18" charset="0"/>
            </a:endParaRPr>
          </a:p>
          <a:p>
            <a:pPr marL="0" marR="0">
              <a:spcBef>
                <a:spcPts val="0"/>
              </a:spcBef>
              <a:spcAft>
                <a:spcPts val="0"/>
              </a:spcAft>
            </a:pPr>
            <a:r>
              <a:rPr lang="en-US" sz="1700" dirty="0">
                <a:effectLst/>
                <a:ea typeface="Times New Roman" panose="02020603050405020304" pitchFamily="18" charset="0"/>
              </a:rPr>
              <a:t>These incidents are often violent and may lead to the development of PTSD. </a:t>
            </a:r>
            <a:endParaRPr lang="en-US" sz="1700" dirty="0">
              <a:ea typeface="Times New Roman" panose="02020603050405020304" pitchFamily="18" charset="0"/>
            </a:endParaRPr>
          </a:p>
          <a:p>
            <a:pPr marL="0" marR="0" indent="0">
              <a:spcBef>
                <a:spcPts val="0"/>
              </a:spcBef>
              <a:spcAft>
                <a:spcPts val="0"/>
              </a:spcAft>
              <a:buNone/>
            </a:pPr>
            <a:r>
              <a:rPr lang="en-US" sz="1700" b="1" i="1" dirty="0">
                <a:ea typeface="Times New Roman" panose="02020603050405020304" pitchFamily="18" charset="0"/>
              </a:rPr>
              <a:t>  </a:t>
            </a:r>
            <a:r>
              <a:rPr lang="en-US" sz="1700" b="1" i="1" dirty="0">
                <a:effectLst/>
                <a:ea typeface="Times New Roman" panose="02020603050405020304" pitchFamily="18" charset="0"/>
              </a:rPr>
              <a:t>Examples</a:t>
            </a:r>
            <a:r>
              <a:rPr lang="en-US" sz="1700" dirty="0">
                <a:effectLst/>
                <a:ea typeface="Times New Roman" panose="02020603050405020304" pitchFamily="18" charset="0"/>
              </a:rPr>
              <a:t>:  Rape, physical assault, domestic battering, robbery, mugging, stalking, and harassment.</a:t>
            </a:r>
          </a:p>
          <a:p>
            <a:pPr marL="0" marR="0" indent="0">
              <a:spcBef>
                <a:spcPts val="0"/>
              </a:spcBef>
              <a:spcAft>
                <a:spcPts val="0"/>
              </a:spcAft>
              <a:buNone/>
            </a:pPr>
            <a:endParaRPr lang="en-US" sz="1700" dirty="0">
              <a:effectLst/>
              <a:ea typeface="Times New Roman" panose="02020603050405020304" pitchFamily="18" charset="0"/>
            </a:endParaRPr>
          </a:p>
          <a:p>
            <a:pPr>
              <a:spcBef>
                <a:spcPts val="0"/>
              </a:spcBef>
            </a:pPr>
            <a:r>
              <a:rPr lang="en-US" sz="1800" dirty="0"/>
              <a:t>Because personal trauma is an extremely personal and sensitive issue many incidents of personal trauma are not officially reported, and the victims of this type of in-service trauma may find it difficult to produce evidence to support the occurrence of the stressor.  </a:t>
            </a:r>
          </a:p>
          <a:p>
            <a:r>
              <a:rPr lang="en-US" sz="1800" dirty="0"/>
              <a:t>It is often necessary to seek alternative evidence.</a:t>
            </a:r>
          </a:p>
          <a:p>
            <a:endParaRPr lang="en-US" sz="1800" dirty="0"/>
          </a:p>
          <a:p>
            <a:pPr marL="0" marR="0">
              <a:spcBef>
                <a:spcPts val="0"/>
              </a:spcBef>
              <a:spcAft>
                <a:spcPts val="0"/>
              </a:spcAft>
            </a:pPr>
            <a:r>
              <a:rPr lang="en-US" sz="1800" dirty="0">
                <a:effectLst/>
                <a:ea typeface="Times New Roman" panose="02020603050405020304" pitchFamily="18" charset="0"/>
              </a:rPr>
              <a:t>To establish service connection for PTSD, there </a:t>
            </a:r>
            <a:r>
              <a:rPr lang="en-US" sz="1800" i="1" dirty="0">
                <a:effectLst/>
                <a:ea typeface="Times New Roman" panose="02020603050405020304" pitchFamily="18" charset="0"/>
              </a:rPr>
              <a:t>must</a:t>
            </a:r>
            <a:r>
              <a:rPr lang="en-US" sz="1800" dirty="0">
                <a:effectLst/>
                <a:ea typeface="Times New Roman" panose="02020603050405020304" pitchFamily="18" charset="0"/>
              </a:rPr>
              <a:t> be credible evidence to support the Veteran’s assertion that the stressful event occurred.</a:t>
            </a:r>
          </a:p>
          <a:p>
            <a:pPr marL="0" marR="0" indent="0">
              <a:spcBef>
                <a:spcPts val="0"/>
              </a:spcBef>
              <a:spcAft>
                <a:spcPts val="0"/>
              </a:spcAft>
              <a:buNone/>
            </a:pPr>
            <a:endParaRPr lang="en-US" sz="1800" dirty="0">
              <a:ea typeface="Times New Roman" panose="02020603050405020304" pitchFamily="18" charset="0"/>
            </a:endParaRPr>
          </a:p>
          <a:p>
            <a:pPr marL="0" marR="0" indent="0">
              <a:spcBef>
                <a:spcPts val="0"/>
              </a:spcBef>
              <a:spcAft>
                <a:spcPts val="0"/>
              </a:spcAft>
              <a:buNone/>
            </a:pPr>
            <a:r>
              <a:rPr lang="en-US" sz="1800" dirty="0">
                <a:effectLst/>
                <a:ea typeface="Times New Roman" panose="02020603050405020304" pitchFamily="18" charset="0"/>
              </a:rPr>
              <a:t>This does </a:t>
            </a:r>
            <a:r>
              <a:rPr lang="en-US" sz="1800" i="1" dirty="0">
                <a:effectLst/>
                <a:ea typeface="Times New Roman" panose="02020603050405020304" pitchFamily="18" charset="0"/>
              </a:rPr>
              <a:t>not</a:t>
            </a:r>
            <a:r>
              <a:rPr lang="en-US" sz="1800" dirty="0">
                <a:effectLst/>
                <a:ea typeface="Times New Roman" panose="02020603050405020304" pitchFamily="18" charset="0"/>
              </a:rPr>
              <a:t> mean that the evidence actually proves that the incident occurred, but that there is at least an approximate balance of positive and negative evidence that the event did occur.*</a:t>
            </a:r>
          </a:p>
        </p:txBody>
      </p:sp>
    </p:spTree>
    <p:extLst>
      <p:ext uri="{BB962C8B-B14F-4D97-AF65-F5344CB8AC3E}">
        <p14:creationId xmlns:p14="http://schemas.microsoft.com/office/powerpoint/2010/main" val="951568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0">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2">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249EA790-794E-4B88-A6A0-4BF729D86B61}"/>
              </a:ext>
            </a:extLst>
          </p:cNvPr>
          <p:cNvPicPr>
            <a:picLocks noChangeAspect="1"/>
          </p:cNvPicPr>
          <p:nvPr/>
        </p:nvPicPr>
        <p:blipFill>
          <a:blip r:embed="rId3"/>
          <a:stretch>
            <a:fillRect/>
          </a:stretch>
        </p:blipFill>
        <p:spPr>
          <a:xfrm>
            <a:off x="1693333" y="457200"/>
            <a:ext cx="8805333" cy="5943600"/>
          </a:xfrm>
          <a:prstGeom prst="rect">
            <a:avLst/>
          </a:prstGeom>
        </p:spPr>
      </p:pic>
    </p:spTree>
    <p:extLst>
      <p:ext uri="{BB962C8B-B14F-4D97-AF65-F5344CB8AC3E}">
        <p14:creationId xmlns:p14="http://schemas.microsoft.com/office/powerpoint/2010/main" val="432483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A3F73635-4498-42A9-9DA8-0CFE0110180E}"/>
              </a:ext>
            </a:extLst>
          </p:cNvPr>
          <p:cNvPicPr>
            <a:picLocks noChangeAspect="1"/>
          </p:cNvPicPr>
          <p:nvPr/>
        </p:nvPicPr>
        <p:blipFill rotWithShape="1">
          <a:blip r:embed="rId3"/>
          <a:srcRect b="29020"/>
          <a:stretch/>
        </p:blipFill>
        <p:spPr>
          <a:xfrm>
            <a:off x="457200" y="457200"/>
            <a:ext cx="11277600" cy="5943600"/>
          </a:xfrm>
          <a:prstGeom prst="rect">
            <a:avLst/>
          </a:prstGeom>
        </p:spPr>
      </p:pic>
    </p:spTree>
    <p:extLst>
      <p:ext uri="{BB962C8B-B14F-4D97-AF65-F5344CB8AC3E}">
        <p14:creationId xmlns:p14="http://schemas.microsoft.com/office/powerpoint/2010/main" val="1805679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7EB53-D6DB-4752-9583-D61D75C3523B}"/>
              </a:ext>
            </a:extLst>
          </p:cNvPr>
          <p:cNvSpPr>
            <a:spLocks noGrp="1"/>
          </p:cNvSpPr>
          <p:nvPr>
            <p:ph type="title"/>
          </p:nvPr>
        </p:nvSpPr>
        <p:spPr/>
        <p:txBody>
          <a:bodyPr/>
          <a:lstStyle/>
          <a:p>
            <a:r>
              <a:rPr lang="en-US" dirty="0"/>
              <a:t>Mental Health Not Service Connectable*</a:t>
            </a:r>
          </a:p>
        </p:txBody>
      </p:sp>
      <p:sp>
        <p:nvSpPr>
          <p:cNvPr id="3" name="Content Placeholder 2">
            <a:extLst>
              <a:ext uri="{FF2B5EF4-FFF2-40B4-BE49-F238E27FC236}">
                <a16:creationId xmlns:a16="http://schemas.microsoft.com/office/drawing/2014/main" id="{5CF8DB87-9E2A-491E-85A4-3B5CFD849781}"/>
              </a:ext>
            </a:extLst>
          </p:cNvPr>
          <p:cNvSpPr>
            <a:spLocks noGrp="1"/>
          </p:cNvSpPr>
          <p:nvPr>
            <p:ph idx="1"/>
          </p:nvPr>
        </p:nvSpPr>
        <p:spPr/>
        <p:txBody>
          <a:bodyPr numCol="2"/>
          <a:lstStyle/>
          <a:p>
            <a:r>
              <a:rPr lang="en-US" dirty="0"/>
              <a:t>Attention-Deficit/Hyperactivity Disorder (also referred to as Attention Deficit Disorder)</a:t>
            </a:r>
          </a:p>
          <a:p>
            <a:r>
              <a:rPr lang="en-US" dirty="0"/>
              <a:t>Autism Spectrum Disorder</a:t>
            </a:r>
          </a:p>
          <a:p>
            <a:r>
              <a:rPr lang="en-US" dirty="0"/>
              <a:t>Specified Learning Disorder</a:t>
            </a:r>
          </a:p>
          <a:p>
            <a:r>
              <a:rPr lang="en-US" dirty="0"/>
              <a:t>Tic Disorder </a:t>
            </a:r>
          </a:p>
          <a:p>
            <a:r>
              <a:rPr lang="en-US" dirty="0"/>
              <a:t>Stuttering </a:t>
            </a:r>
          </a:p>
          <a:p>
            <a:r>
              <a:rPr lang="en-US" dirty="0"/>
              <a:t>Intellectual Disability (Intellectual Developmental Disorder)</a:t>
            </a:r>
          </a:p>
          <a:p>
            <a:r>
              <a:rPr lang="en-US" dirty="0"/>
              <a:t>Neurodevelopmental disorders are not considered diseases or injuries under 38 CFR 3.303(c).  Since they are not diseases or injuries, they are not generally subject to direct SC.* </a:t>
            </a:r>
          </a:p>
        </p:txBody>
      </p:sp>
    </p:spTree>
    <p:extLst>
      <p:ext uri="{BB962C8B-B14F-4D97-AF65-F5344CB8AC3E}">
        <p14:creationId xmlns:p14="http://schemas.microsoft.com/office/powerpoint/2010/main" val="31518067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E6B8B-696A-43D3-B7C4-8FB937BF369C}"/>
              </a:ext>
            </a:extLst>
          </p:cNvPr>
          <p:cNvSpPr>
            <a:spLocks noGrp="1"/>
          </p:cNvSpPr>
          <p:nvPr>
            <p:ph type="title"/>
          </p:nvPr>
        </p:nvSpPr>
        <p:spPr>
          <a:xfrm>
            <a:off x="4965430" y="629268"/>
            <a:ext cx="6586491" cy="1286160"/>
          </a:xfrm>
        </p:spPr>
        <p:txBody>
          <a:bodyPr anchor="b">
            <a:normAutofit/>
          </a:bodyPr>
          <a:lstStyle/>
          <a:p>
            <a:r>
              <a:rPr lang="en-US" dirty="0"/>
              <a:t>Appointment</a:t>
            </a:r>
          </a:p>
        </p:txBody>
      </p:sp>
      <p:sp>
        <p:nvSpPr>
          <p:cNvPr id="3" name="Content Placeholder 2">
            <a:extLst>
              <a:ext uri="{FF2B5EF4-FFF2-40B4-BE49-F238E27FC236}">
                <a16:creationId xmlns:a16="http://schemas.microsoft.com/office/drawing/2014/main" id="{6251C08C-1A23-4D6A-A475-F835D6790FA8}"/>
              </a:ext>
            </a:extLst>
          </p:cNvPr>
          <p:cNvSpPr>
            <a:spLocks noGrp="1"/>
          </p:cNvSpPr>
          <p:nvPr>
            <p:ph idx="1"/>
          </p:nvPr>
        </p:nvSpPr>
        <p:spPr>
          <a:xfrm>
            <a:off x="4965431" y="2438400"/>
            <a:ext cx="6586489" cy="3785419"/>
          </a:xfrm>
        </p:spPr>
        <p:txBody>
          <a:bodyPr>
            <a:normAutofit/>
          </a:bodyPr>
          <a:lstStyle/>
          <a:p>
            <a:r>
              <a:rPr lang="en-US" sz="2000" dirty="0"/>
              <a:t>Childhood/pre-military traumas</a:t>
            </a:r>
          </a:p>
          <a:p>
            <a:r>
              <a:rPr lang="en-US" sz="2000" dirty="0"/>
              <a:t>Childhood/pre-military family and peer relationships/social functioning</a:t>
            </a:r>
          </a:p>
          <a:p>
            <a:r>
              <a:rPr lang="en-US" sz="2000" dirty="0"/>
              <a:t>Social/marital issues during military service</a:t>
            </a:r>
          </a:p>
          <a:p>
            <a:r>
              <a:rPr lang="en-US" sz="2000" dirty="0"/>
              <a:t>Veteran's current psychosocial and marital functioning</a:t>
            </a:r>
          </a:p>
          <a:p>
            <a:r>
              <a:rPr lang="en-US" sz="2000" dirty="0"/>
              <a:t>Occupational History PRIOR, During, and After Service</a:t>
            </a:r>
          </a:p>
          <a:p>
            <a:r>
              <a:rPr lang="en-US" sz="2000" dirty="0"/>
              <a:t>Educational History PRIOR, During, and After Service</a:t>
            </a:r>
          </a:p>
        </p:txBody>
      </p:sp>
      <p:pic>
        <p:nvPicPr>
          <p:cNvPr id="5" name="Picture 4" descr="Desk with stethoscope and computer keyboard">
            <a:extLst>
              <a:ext uri="{FF2B5EF4-FFF2-40B4-BE49-F238E27FC236}">
                <a16:creationId xmlns:a16="http://schemas.microsoft.com/office/drawing/2014/main" id="{A5F870E2-444A-4BE9-B831-7D1436E0E69B}"/>
              </a:ext>
            </a:extLst>
          </p:cNvPr>
          <p:cNvPicPr>
            <a:picLocks noChangeAspect="1"/>
          </p:cNvPicPr>
          <p:nvPr/>
        </p:nvPicPr>
        <p:blipFill rotWithShape="1">
          <a:blip r:embed="rId3"/>
          <a:srcRect l="54776" r="104" b="-1"/>
          <a:stretch/>
        </p:blipFill>
        <p:spPr>
          <a:xfrm>
            <a:off x="20" y="10"/>
            <a:ext cx="4635571" cy="6857990"/>
          </a:xfrm>
          <a:prstGeom prst="rect">
            <a:avLst/>
          </a:prstGeom>
          <a:effectLst/>
        </p:spPr>
      </p:pic>
      <p:cxnSp>
        <p:nvCxnSpPr>
          <p:cNvPr id="14" name="Straight Connector 13">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9822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E6B8B-696A-43D3-B7C4-8FB937BF369C}"/>
              </a:ext>
            </a:extLst>
          </p:cNvPr>
          <p:cNvSpPr>
            <a:spLocks noGrp="1"/>
          </p:cNvSpPr>
          <p:nvPr>
            <p:ph type="title"/>
          </p:nvPr>
        </p:nvSpPr>
        <p:spPr>
          <a:xfrm>
            <a:off x="4965430" y="629268"/>
            <a:ext cx="6586491" cy="1286160"/>
          </a:xfrm>
        </p:spPr>
        <p:txBody>
          <a:bodyPr anchor="b">
            <a:normAutofit/>
          </a:bodyPr>
          <a:lstStyle/>
          <a:p>
            <a:r>
              <a:rPr lang="en-US" dirty="0"/>
              <a:t>Appointment</a:t>
            </a:r>
          </a:p>
        </p:txBody>
      </p:sp>
      <p:sp>
        <p:nvSpPr>
          <p:cNvPr id="3" name="Content Placeholder 2">
            <a:extLst>
              <a:ext uri="{FF2B5EF4-FFF2-40B4-BE49-F238E27FC236}">
                <a16:creationId xmlns:a16="http://schemas.microsoft.com/office/drawing/2014/main" id="{6251C08C-1A23-4D6A-A475-F835D6790FA8}"/>
              </a:ext>
            </a:extLst>
          </p:cNvPr>
          <p:cNvSpPr>
            <a:spLocks noGrp="1"/>
          </p:cNvSpPr>
          <p:nvPr>
            <p:ph idx="1"/>
          </p:nvPr>
        </p:nvSpPr>
        <p:spPr>
          <a:xfrm>
            <a:off x="4965431" y="2438400"/>
            <a:ext cx="6586489" cy="3785419"/>
          </a:xfrm>
        </p:spPr>
        <p:txBody>
          <a:bodyPr>
            <a:normAutofit/>
          </a:bodyPr>
          <a:lstStyle/>
          <a:p>
            <a:r>
              <a:rPr lang="en-US" sz="1700" dirty="0"/>
              <a:t>Relevant Mental Health history, to include prescribed medications and family mental health (pre-military, military, and post-military)</a:t>
            </a:r>
          </a:p>
          <a:p>
            <a:r>
              <a:rPr lang="en-US" sz="1700" dirty="0"/>
              <a:t>Family of origin mental health issues, including alcoholism/addiction, psychiatric diagnoses/hospitalizations </a:t>
            </a:r>
          </a:p>
          <a:p>
            <a:r>
              <a:rPr lang="en-US" sz="1700" dirty="0"/>
              <a:t>Veteran's mental health issues during military service</a:t>
            </a:r>
          </a:p>
          <a:p>
            <a:r>
              <a:rPr lang="en-US" sz="1700" dirty="0"/>
              <a:t>Veteran's current mental health problems, treatment, medications, hospitalizations, suicide attempts</a:t>
            </a:r>
          </a:p>
          <a:p>
            <a:r>
              <a:rPr lang="en-US" sz="1700" dirty="0"/>
              <a:t>Relevant Legal and Behavioral history (pre-military, military, and post-military)</a:t>
            </a:r>
          </a:p>
          <a:p>
            <a:r>
              <a:rPr lang="en-US" sz="1700" dirty="0"/>
              <a:t>Legal issues during military service</a:t>
            </a:r>
          </a:p>
          <a:p>
            <a:r>
              <a:rPr lang="en-US" sz="1700" dirty="0"/>
              <a:t>Post-military/current legal issues, problems with violence</a:t>
            </a:r>
          </a:p>
          <a:p>
            <a:r>
              <a:rPr lang="en-US" sz="1700" dirty="0"/>
              <a:t>Substance/Alcohol Abuse before, during, </a:t>
            </a:r>
            <a:r>
              <a:rPr lang="en-US" sz="1700"/>
              <a:t>and after</a:t>
            </a:r>
            <a:endParaRPr lang="en-US" sz="1700" dirty="0"/>
          </a:p>
        </p:txBody>
      </p:sp>
      <p:pic>
        <p:nvPicPr>
          <p:cNvPr id="5" name="Picture 4" descr="Desk with stethoscope and computer keyboard">
            <a:extLst>
              <a:ext uri="{FF2B5EF4-FFF2-40B4-BE49-F238E27FC236}">
                <a16:creationId xmlns:a16="http://schemas.microsoft.com/office/drawing/2014/main" id="{A5F870E2-444A-4BE9-B831-7D1436E0E69B}"/>
              </a:ext>
            </a:extLst>
          </p:cNvPr>
          <p:cNvPicPr>
            <a:picLocks noChangeAspect="1"/>
          </p:cNvPicPr>
          <p:nvPr/>
        </p:nvPicPr>
        <p:blipFill rotWithShape="1">
          <a:blip r:embed="rId3"/>
          <a:srcRect l="54776" r="104" b="-1"/>
          <a:stretch/>
        </p:blipFill>
        <p:spPr>
          <a:xfrm>
            <a:off x="20" y="10"/>
            <a:ext cx="4635571" cy="6857990"/>
          </a:xfrm>
          <a:prstGeom prst="rect">
            <a:avLst/>
          </a:prstGeom>
          <a:effectLst/>
        </p:spPr>
      </p:pic>
      <p:cxnSp>
        <p:nvCxnSpPr>
          <p:cNvPr id="19" name="Straight Connector 18">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32012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6F533-D488-4C61-AD55-536E8974101D}"/>
              </a:ext>
            </a:extLst>
          </p:cNvPr>
          <p:cNvSpPr>
            <a:spLocks noGrp="1"/>
          </p:cNvSpPr>
          <p:nvPr>
            <p:ph type="title"/>
          </p:nvPr>
        </p:nvSpPr>
        <p:spPr/>
        <p:txBody>
          <a:bodyPr/>
          <a:lstStyle/>
          <a:p>
            <a:r>
              <a:rPr lang="en-US" dirty="0"/>
              <a:t>Regional Offices Reviewing MST </a:t>
            </a:r>
            <a:r>
              <a:rPr lang="en-US" sz="1600" dirty="0"/>
              <a:t>(2022) </a:t>
            </a:r>
            <a:r>
              <a:rPr lang="en-US" dirty="0"/>
              <a:t>:</a:t>
            </a:r>
          </a:p>
        </p:txBody>
      </p:sp>
      <p:sp>
        <p:nvSpPr>
          <p:cNvPr id="3" name="Content Placeholder 2">
            <a:extLst>
              <a:ext uri="{FF2B5EF4-FFF2-40B4-BE49-F238E27FC236}">
                <a16:creationId xmlns:a16="http://schemas.microsoft.com/office/drawing/2014/main" id="{BED16533-CEC0-4250-9F30-AE00B9783084}"/>
              </a:ext>
            </a:extLst>
          </p:cNvPr>
          <p:cNvSpPr>
            <a:spLocks noGrp="1"/>
          </p:cNvSpPr>
          <p:nvPr>
            <p:ph idx="1"/>
          </p:nvPr>
        </p:nvSpPr>
        <p:spPr/>
        <p:txBody>
          <a:bodyPr numCol="2"/>
          <a:lstStyle/>
          <a:p>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306 - New York Regional Office: MST Care Processing Site</a:t>
            </a:r>
          </a:p>
          <a:p>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308 - Hartford Regional Office: MST Care Processing Site</a:t>
            </a:r>
          </a:p>
          <a:p>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319 - Columbia Regional Office: MST Care Processing Site</a:t>
            </a:r>
          </a:p>
          <a:p>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320 - Nashville Regional Office: MST Care Processing Site</a:t>
            </a:r>
          </a:p>
          <a:p>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326 - Indianapolis Regional Office: MST Care Processing Site</a:t>
            </a:r>
          </a:p>
          <a:p>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334 - Lincoln Regional Office: MST Care Processing Site</a:t>
            </a:r>
          </a:p>
          <a:p>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348 - Portland Regional Office: MST Care Processing Site </a:t>
            </a:r>
          </a:p>
          <a:p>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351 - Muskogee Regional Office: MST Care Processing Site) due to specific routing rules.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175332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D62A83-E11E-45B4-AA50-B91538B4B5B5}"/>
              </a:ext>
            </a:extLst>
          </p:cNvPr>
          <p:cNvSpPr>
            <a:spLocks noGrp="1"/>
          </p:cNvSpPr>
          <p:nvPr>
            <p:ph type="title"/>
          </p:nvPr>
        </p:nvSpPr>
        <p:spPr>
          <a:xfrm>
            <a:off x="1285241" y="1050595"/>
            <a:ext cx="7527456" cy="937231"/>
          </a:xfrm>
        </p:spPr>
        <p:txBody>
          <a:bodyPr anchor="ctr">
            <a:normAutofit/>
          </a:bodyPr>
          <a:lstStyle/>
          <a:p>
            <a:pPr algn="ctr"/>
            <a:r>
              <a:rPr lang="en-US" sz="5000" dirty="0"/>
              <a:t>Definition </a:t>
            </a:r>
          </a:p>
        </p:txBody>
      </p:sp>
      <p:sp>
        <p:nvSpPr>
          <p:cNvPr id="3" name="Content Placeholder 2">
            <a:extLst>
              <a:ext uri="{FF2B5EF4-FFF2-40B4-BE49-F238E27FC236}">
                <a16:creationId xmlns:a16="http://schemas.microsoft.com/office/drawing/2014/main" id="{45FC1CCD-B3E6-4CBB-956D-FC93D164E7E0}"/>
              </a:ext>
            </a:extLst>
          </p:cNvPr>
          <p:cNvSpPr>
            <a:spLocks noGrp="1"/>
          </p:cNvSpPr>
          <p:nvPr>
            <p:ph idx="1"/>
          </p:nvPr>
        </p:nvSpPr>
        <p:spPr>
          <a:xfrm>
            <a:off x="1285240" y="1987827"/>
            <a:ext cx="8074815" cy="3782038"/>
          </a:xfrm>
        </p:spPr>
        <p:txBody>
          <a:bodyPr anchor="t">
            <a:normAutofit lnSpcReduction="10000"/>
          </a:bodyPr>
          <a:lstStyle/>
          <a:p>
            <a:r>
              <a:rPr lang="en-US" sz="2400" dirty="0"/>
              <a:t>Anxiety- Anxiety is an emotion characterized by feelings of tension, worried thoughts and physical changes like increased blood pressure. People with anxiety disorders usually have recurring intrusive thoughts or concerns.</a:t>
            </a:r>
          </a:p>
          <a:p>
            <a:r>
              <a:rPr lang="en-US" sz="2400" dirty="0"/>
              <a:t>Depression-is a mood disorder that causes a persistent feeling of sadness and loss of interest. Also called major depressive disorder or clinical depression, it affects how you feel, think and behave and can lead to a variety of emotional and physical problems. You may have trouble doing normal day-to-day activities, and sometimes you may feel as if life isn't worth living.</a:t>
            </a:r>
          </a:p>
        </p:txBody>
      </p:sp>
    </p:spTree>
    <p:extLst>
      <p:ext uri="{BB962C8B-B14F-4D97-AF65-F5344CB8AC3E}">
        <p14:creationId xmlns:p14="http://schemas.microsoft.com/office/powerpoint/2010/main" val="16051786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6D47B-061B-4C4F-A76C-02C80EDF40BB}"/>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03AAA33A-132D-41BF-A657-2DDE05B7D9D8}"/>
              </a:ext>
            </a:extLst>
          </p:cNvPr>
          <p:cNvGraphicFramePr>
            <a:graphicFrameLocks noGrp="1"/>
          </p:cNvGraphicFramePr>
          <p:nvPr>
            <p:ph idx="1"/>
            <p:extLst>
              <p:ext uri="{D42A27DB-BD31-4B8C-83A1-F6EECF244321}">
                <p14:modId xmlns:p14="http://schemas.microsoft.com/office/powerpoint/2010/main" val="3095809364"/>
              </p:ext>
            </p:extLst>
          </p:nvPr>
        </p:nvGraphicFramePr>
        <p:xfrm>
          <a:off x="-1" y="365125"/>
          <a:ext cx="12192000" cy="6492875"/>
        </p:xfrm>
        <a:graphic>
          <a:graphicData uri="http://schemas.openxmlformats.org/drawingml/2006/table">
            <a:tbl>
              <a:tblPr/>
              <a:tblGrid>
                <a:gridCol w="6096000">
                  <a:extLst>
                    <a:ext uri="{9D8B030D-6E8A-4147-A177-3AD203B41FA5}">
                      <a16:colId xmlns:a16="http://schemas.microsoft.com/office/drawing/2014/main" val="1910086613"/>
                    </a:ext>
                  </a:extLst>
                </a:gridCol>
                <a:gridCol w="6096000">
                  <a:extLst>
                    <a:ext uri="{9D8B030D-6E8A-4147-A177-3AD203B41FA5}">
                      <a16:colId xmlns:a16="http://schemas.microsoft.com/office/drawing/2014/main" val="274311237"/>
                    </a:ext>
                  </a:extLst>
                </a:gridCol>
              </a:tblGrid>
              <a:tr h="232353">
                <a:tc>
                  <a:txBody>
                    <a:bodyPr/>
                    <a:lstStyle/>
                    <a:p>
                      <a:pPr algn="ctr" fontAlgn="b"/>
                      <a:endParaRPr lang="en-US" sz="1100">
                        <a:effectLst/>
                      </a:endParaRPr>
                    </a:p>
                  </a:txBody>
                  <a:tcPr marL="27540" marR="27540" marT="27540" marB="27540" anchor="b">
                    <a:lnL w="9525" cap="flat" cmpd="sng" algn="ctr">
                      <a:solidFill>
                        <a:srgbClr val="D1D2D4"/>
                      </a:solidFill>
                      <a:prstDash val="solid"/>
                      <a:round/>
                      <a:headEnd type="none" w="med" len="med"/>
                      <a:tailEnd type="none" w="med" len="med"/>
                    </a:lnL>
                    <a:lnR w="9525" cap="flat" cmpd="sng" algn="ctr">
                      <a:solidFill>
                        <a:srgbClr val="D1D2D4"/>
                      </a:solidFill>
                      <a:prstDash val="solid"/>
                      <a:round/>
                      <a:headEnd type="none" w="med" len="med"/>
                      <a:tailEnd type="none" w="med" len="med"/>
                    </a:lnR>
                    <a:lnT>
                      <a:noFill/>
                    </a:lnT>
                    <a:lnB w="9525" cap="flat" cmpd="sng" algn="ctr">
                      <a:solidFill>
                        <a:srgbClr val="D1D2D4"/>
                      </a:solidFill>
                      <a:prstDash val="solid"/>
                      <a:round/>
                      <a:headEnd type="none" w="med" len="med"/>
                      <a:tailEnd type="none" w="med" len="med"/>
                    </a:lnB>
                    <a:solidFill>
                      <a:srgbClr val="ECECEC"/>
                    </a:solidFill>
                  </a:tcPr>
                </a:tc>
                <a:tc>
                  <a:txBody>
                    <a:bodyPr/>
                    <a:lstStyle/>
                    <a:p>
                      <a:pPr algn="ctr" fontAlgn="b"/>
                      <a:r>
                        <a:rPr lang="en-US" sz="700">
                          <a:effectLst/>
                        </a:rPr>
                        <a:t>Rating</a:t>
                      </a:r>
                    </a:p>
                  </a:txBody>
                  <a:tcPr marL="27540" marR="27540" marT="27540" marB="27540" anchor="b">
                    <a:lnL w="9525" cap="flat" cmpd="sng" algn="ctr">
                      <a:solidFill>
                        <a:srgbClr val="D1D2D4"/>
                      </a:solidFill>
                      <a:prstDash val="solid"/>
                      <a:round/>
                      <a:headEnd type="none" w="med" len="med"/>
                      <a:tailEnd type="none" w="med" len="med"/>
                    </a:lnL>
                    <a:lnR>
                      <a:noFill/>
                    </a:lnR>
                    <a:lnT>
                      <a:noFill/>
                    </a:lnT>
                    <a:lnB w="9525" cap="flat" cmpd="sng" algn="ctr">
                      <a:solidFill>
                        <a:srgbClr val="D1D2D4"/>
                      </a:solidFill>
                      <a:prstDash val="solid"/>
                      <a:round/>
                      <a:headEnd type="none" w="med" len="med"/>
                      <a:tailEnd type="none" w="med" len="med"/>
                    </a:lnB>
                    <a:solidFill>
                      <a:srgbClr val="ECECEC"/>
                    </a:solidFill>
                  </a:tcPr>
                </a:tc>
                <a:extLst>
                  <a:ext uri="{0D108BD9-81ED-4DB2-BD59-A6C34878D82A}">
                    <a16:rowId xmlns:a16="http://schemas.microsoft.com/office/drawing/2014/main" val="829635863"/>
                  </a:ext>
                </a:extLst>
              </a:tr>
              <a:tr h="1151771">
                <a:tc>
                  <a:txBody>
                    <a:bodyPr/>
                    <a:lstStyle/>
                    <a:p>
                      <a:pPr algn="l" fontAlgn="t"/>
                      <a:r>
                        <a:rPr lang="en-US" sz="1100" dirty="0">
                          <a:effectLst/>
                        </a:rPr>
                        <a:t>Total occupational and social impairment, due to such symptoms as: gross impairment in thought processes or communication; persistent delusions or hallucinations; grossly inappropriate behavior; persistent danger of hurting self or others; intermittent inability to perform activities of daily living (including maintenance of minimal personal hygiene); disorientation to time or place; memory loss for names of close relatives, own occupation, or own name.</a:t>
                      </a:r>
                    </a:p>
                  </a:txBody>
                  <a:tcPr marL="27540" marR="27540" marT="27540" marB="27540">
                    <a:lnL>
                      <a:noFill/>
                    </a:lnL>
                    <a:lnR w="9525" cap="flat" cmpd="sng" algn="ctr">
                      <a:solidFill>
                        <a:srgbClr val="D1D2D4"/>
                      </a:solidFill>
                      <a:prstDash val="solid"/>
                      <a:round/>
                      <a:headEnd type="none" w="med" len="med"/>
                      <a:tailEnd type="none" w="med" len="med"/>
                    </a:lnR>
                    <a:lnT w="9525" cap="flat" cmpd="sng" algn="ctr">
                      <a:solidFill>
                        <a:srgbClr val="D1D2D4"/>
                      </a:solidFill>
                      <a:prstDash val="solid"/>
                      <a:round/>
                      <a:headEnd type="none" w="med" len="med"/>
                      <a:tailEnd type="none" w="med" len="med"/>
                    </a:lnT>
                    <a:lnB w="9525" cap="flat" cmpd="sng" algn="ctr">
                      <a:solidFill>
                        <a:srgbClr val="D1D2D4"/>
                      </a:solidFill>
                      <a:prstDash val="solid"/>
                      <a:round/>
                      <a:headEnd type="none" w="med" len="med"/>
                      <a:tailEnd type="none" w="med" len="med"/>
                    </a:lnB>
                    <a:solidFill>
                      <a:srgbClr val="F1F1F1"/>
                    </a:solidFill>
                  </a:tcPr>
                </a:tc>
                <a:tc>
                  <a:txBody>
                    <a:bodyPr/>
                    <a:lstStyle/>
                    <a:p>
                      <a:pPr algn="r" fontAlgn="t"/>
                      <a:r>
                        <a:rPr lang="en-US" sz="1800" dirty="0">
                          <a:effectLst/>
                        </a:rPr>
                        <a:t>100</a:t>
                      </a:r>
                    </a:p>
                  </a:txBody>
                  <a:tcPr marL="27540" marR="27540" marT="27540" marB="27540">
                    <a:lnL w="9525" cap="flat" cmpd="sng" algn="ctr">
                      <a:solidFill>
                        <a:srgbClr val="D1D2D4"/>
                      </a:solidFill>
                      <a:prstDash val="solid"/>
                      <a:round/>
                      <a:headEnd type="none" w="med" len="med"/>
                      <a:tailEnd type="none" w="med" len="med"/>
                    </a:lnL>
                    <a:lnR>
                      <a:noFill/>
                    </a:lnR>
                    <a:lnT w="9525" cap="flat" cmpd="sng" algn="ctr">
                      <a:solidFill>
                        <a:srgbClr val="D1D2D4"/>
                      </a:solidFill>
                      <a:prstDash val="solid"/>
                      <a:round/>
                      <a:headEnd type="none" w="med" len="med"/>
                      <a:tailEnd type="none" w="med" len="med"/>
                    </a:lnT>
                    <a:lnB w="9525" cap="flat" cmpd="sng" algn="ctr">
                      <a:solidFill>
                        <a:srgbClr val="D1D2D4"/>
                      </a:solidFill>
                      <a:prstDash val="solid"/>
                      <a:round/>
                      <a:headEnd type="none" w="med" len="med"/>
                      <a:tailEnd type="none" w="med" len="med"/>
                    </a:lnB>
                    <a:solidFill>
                      <a:srgbClr val="F1F1F1"/>
                    </a:solidFill>
                  </a:tcPr>
                </a:tc>
                <a:extLst>
                  <a:ext uri="{0D108BD9-81ED-4DB2-BD59-A6C34878D82A}">
                    <a16:rowId xmlns:a16="http://schemas.microsoft.com/office/drawing/2014/main" val="990678793"/>
                  </a:ext>
                </a:extLst>
              </a:tr>
              <a:tr h="1399518">
                <a:tc>
                  <a:txBody>
                    <a:bodyPr/>
                    <a:lstStyle/>
                    <a:p>
                      <a:pPr algn="l" fontAlgn="t"/>
                      <a:r>
                        <a:rPr lang="en-US" sz="1100" dirty="0">
                          <a:effectLst/>
                        </a:rPr>
                        <a:t>Occupational and social impairment, with deficiencies in most areas, such as work, school, family relations, judgment, thinking, or mood, due to such symptoms as: suicidal ideation; obsessional rituals which interfere with routine activities; speech intermittently illogical, obscure, or irrelevant; near-continuous panic or depression affecting the ability to function independently, appropriately and effectively; impaired impulse control (such as unprovoked irritability with periods of violence); spatial disorientation; neglect of personal appearance and hygiene; difficulty in adapting to stressful circumstances (including work or a </a:t>
                      </a:r>
                      <a:r>
                        <a:rPr lang="en-US" sz="1100" dirty="0" err="1">
                          <a:effectLst/>
                        </a:rPr>
                        <a:t>worklike</a:t>
                      </a:r>
                      <a:r>
                        <a:rPr lang="en-US" sz="1100" dirty="0">
                          <a:effectLst/>
                        </a:rPr>
                        <a:t> setting); inability to establish and maintain effective relationships.</a:t>
                      </a:r>
                    </a:p>
                  </a:txBody>
                  <a:tcPr marL="27540" marR="27540" marT="27540" marB="27540">
                    <a:lnL>
                      <a:noFill/>
                    </a:lnL>
                    <a:lnR w="9525" cap="flat" cmpd="sng" algn="ctr">
                      <a:solidFill>
                        <a:srgbClr val="D1D2D4"/>
                      </a:solidFill>
                      <a:prstDash val="solid"/>
                      <a:round/>
                      <a:headEnd type="none" w="med" len="med"/>
                      <a:tailEnd type="none" w="med" len="med"/>
                    </a:lnR>
                    <a:lnT w="9525" cap="flat" cmpd="sng" algn="ctr">
                      <a:solidFill>
                        <a:srgbClr val="D1D2D4"/>
                      </a:solidFill>
                      <a:prstDash val="solid"/>
                      <a:round/>
                      <a:headEnd type="none" w="med" len="med"/>
                      <a:tailEnd type="none" w="med" len="med"/>
                    </a:lnT>
                    <a:lnB w="9525" cap="flat" cmpd="sng" algn="ctr">
                      <a:solidFill>
                        <a:srgbClr val="D1D2D4"/>
                      </a:solidFill>
                      <a:prstDash val="solid"/>
                      <a:round/>
                      <a:headEnd type="none" w="med" len="med"/>
                      <a:tailEnd type="none" w="med" len="med"/>
                    </a:lnB>
                    <a:solidFill>
                      <a:srgbClr val="EEEEEE"/>
                    </a:solidFill>
                  </a:tcPr>
                </a:tc>
                <a:tc>
                  <a:txBody>
                    <a:bodyPr/>
                    <a:lstStyle/>
                    <a:p>
                      <a:pPr algn="r" fontAlgn="t"/>
                      <a:r>
                        <a:rPr lang="en-US" sz="1800" dirty="0">
                          <a:effectLst/>
                        </a:rPr>
                        <a:t>70</a:t>
                      </a:r>
                    </a:p>
                  </a:txBody>
                  <a:tcPr marL="27540" marR="27540" marT="27540" marB="27540">
                    <a:lnL w="9525" cap="flat" cmpd="sng" algn="ctr">
                      <a:solidFill>
                        <a:srgbClr val="D1D2D4"/>
                      </a:solidFill>
                      <a:prstDash val="solid"/>
                      <a:round/>
                      <a:headEnd type="none" w="med" len="med"/>
                      <a:tailEnd type="none" w="med" len="med"/>
                    </a:lnL>
                    <a:lnR>
                      <a:noFill/>
                    </a:lnR>
                    <a:lnT w="9525" cap="flat" cmpd="sng" algn="ctr">
                      <a:solidFill>
                        <a:srgbClr val="D1D2D4"/>
                      </a:solidFill>
                      <a:prstDash val="solid"/>
                      <a:round/>
                      <a:headEnd type="none" w="med" len="med"/>
                      <a:tailEnd type="none" w="med" len="med"/>
                    </a:lnT>
                    <a:lnB w="9525" cap="flat" cmpd="sng" algn="ctr">
                      <a:solidFill>
                        <a:srgbClr val="D1D2D4"/>
                      </a:solidFill>
                      <a:prstDash val="solid"/>
                      <a:round/>
                      <a:headEnd type="none" w="med" len="med"/>
                      <a:tailEnd type="none" w="med" len="med"/>
                    </a:lnB>
                    <a:solidFill>
                      <a:srgbClr val="EEEEEE"/>
                    </a:solidFill>
                  </a:tcPr>
                </a:tc>
                <a:extLst>
                  <a:ext uri="{0D108BD9-81ED-4DB2-BD59-A6C34878D82A}">
                    <a16:rowId xmlns:a16="http://schemas.microsoft.com/office/drawing/2014/main" val="3104026141"/>
                  </a:ext>
                </a:extLst>
              </a:tr>
              <a:tr h="1326575">
                <a:tc>
                  <a:txBody>
                    <a:bodyPr/>
                    <a:lstStyle/>
                    <a:p>
                      <a:pPr algn="l" fontAlgn="t"/>
                      <a:r>
                        <a:rPr lang="en-US" sz="1100" dirty="0">
                          <a:effectLst/>
                        </a:rPr>
                        <a:t>Occupational and social impairment with reduced reliability and productivity due to such symptoms as: flattened affect; circumstantial, circumlocutory, or stereotyped speech; panic attacks more than once a week; difficulty in understanding complex commands; impairment of short- and long-term memory (e.g., retention of only highly learned material, forgetting to complete tasks); impaired judgment; impaired abstract thinking; disturbances of motivation and mood; difficulty in establishing and maintaining effective work and social relationships.</a:t>
                      </a:r>
                    </a:p>
                  </a:txBody>
                  <a:tcPr marL="27540" marR="27540" marT="27540" marB="27540">
                    <a:lnL>
                      <a:noFill/>
                    </a:lnL>
                    <a:lnR w="9525" cap="flat" cmpd="sng" algn="ctr">
                      <a:solidFill>
                        <a:srgbClr val="D1D2D4"/>
                      </a:solidFill>
                      <a:prstDash val="solid"/>
                      <a:round/>
                      <a:headEnd type="none" w="med" len="med"/>
                      <a:tailEnd type="none" w="med" len="med"/>
                    </a:lnR>
                    <a:lnT w="9525" cap="flat" cmpd="sng" algn="ctr">
                      <a:solidFill>
                        <a:srgbClr val="D1D2D4"/>
                      </a:solidFill>
                      <a:prstDash val="solid"/>
                      <a:round/>
                      <a:headEnd type="none" w="med" len="med"/>
                      <a:tailEnd type="none" w="med" len="med"/>
                    </a:lnT>
                    <a:lnB w="9525" cap="flat" cmpd="sng" algn="ctr">
                      <a:solidFill>
                        <a:srgbClr val="D1D2D4"/>
                      </a:solidFill>
                      <a:prstDash val="solid"/>
                      <a:round/>
                      <a:headEnd type="none" w="med" len="med"/>
                      <a:tailEnd type="none" w="med" len="med"/>
                    </a:lnB>
                    <a:solidFill>
                      <a:srgbClr val="F1F1F1"/>
                    </a:solidFill>
                  </a:tcPr>
                </a:tc>
                <a:tc>
                  <a:txBody>
                    <a:bodyPr/>
                    <a:lstStyle/>
                    <a:p>
                      <a:pPr algn="r" fontAlgn="t"/>
                      <a:r>
                        <a:rPr lang="en-US" sz="1800" dirty="0">
                          <a:effectLst/>
                        </a:rPr>
                        <a:t>50</a:t>
                      </a:r>
                    </a:p>
                  </a:txBody>
                  <a:tcPr marL="27540" marR="27540" marT="27540" marB="27540">
                    <a:lnL w="9525" cap="flat" cmpd="sng" algn="ctr">
                      <a:solidFill>
                        <a:srgbClr val="D1D2D4"/>
                      </a:solidFill>
                      <a:prstDash val="solid"/>
                      <a:round/>
                      <a:headEnd type="none" w="med" len="med"/>
                      <a:tailEnd type="none" w="med" len="med"/>
                    </a:lnL>
                    <a:lnR>
                      <a:noFill/>
                    </a:lnR>
                    <a:lnT w="9525" cap="flat" cmpd="sng" algn="ctr">
                      <a:solidFill>
                        <a:srgbClr val="D1D2D4"/>
                      </a:solidFill>
                      <a:prstDash val="solid"/>
                      <a:round/>
                      <a:headEnd type="none" w="med" len="med"/>
                      <a:tailEnd type="none" w="med" len="med"/>
                    </a:lnT>
                    <a:lnB w="9525" cap="flat" cmpd="sng" algn="ctr">
                      <a:solidFill>
                        <a:srgbClr val="D1D2D4"/>
                      </a:solidFill>
                      <a:prstDash val="solid"/>
                      <a:round/>
                      <a:headEnd type="none" w="med" len="med"/>
                      <a:tailEnd type="none" w="med" len="med"/>
                    </a:lnB>
                    <a:solidFill>
                      <a:srgbClr val="F1F1F1"/>
                    </a:solidFill>
                  </a:tcPr>
                </a:tc>
                <a:extLst>
                  <a:ext uri="{0D108BD9-81ED-4DB2-BD59-A6C34878D82A}">
                    <a16:rowId xmlns:a16="http://schemas.microsoft.com/office/drawing/2014/main" val="373679454"/>
                  </a:ext>
                </a:extLst>
              </a:tr>
              <a:tr h="1151771">
                <a:tc>
                  <a:txBody>
                    <a:bodyPr/>
                    <a:lstStyle/>
                    <a:p>
                      <a:pPr algn="l" fontAlgn="t"/>
                      <a:r>
                        <a:rPr lang="en-US" sz="1100" dirty="0">
                          <a:effectLst/>
                        </a:rPr>
                        <a:t>Occupational and social impairment with occasional decrease in work efficiency and intermittent periods of inability to perform occupational tasks (although generally functioning satisfactorily, with routine behavior, self-care, and conversation normal), due to such symptoms as: depressed mood, anxiety, suspiciousness, panic attacks (weekly or less often), chronic sleep impairment, mild memory loss (such as forgetting names, directions, recent events).</a:t>
                      </a:r>
                    </a:p>
                  </a:txBody>
                  <a:tcPr marL="27540" marR="27540" marT="27540" marB="27540">
                    <a:lnL>
                      <a:noFill/>
                    </a:lnL>
                    <a:lnR w="9525" cap="flat" cmpd="sng" algn="ctr">
                      <a:solidFill>
                        <a:srgbClr val="D1D2D4"/>
                      </a:solidFill>
                      <a:prstDash val="solid"/>
                      <a:round/>
                      <a:headEnd type="none" w="med" len="med"/>
                      <a:tailEnd type="none" w="med" len="med"/>
                    </a:lnR>
                    <a:lnT w="9525" cap="flat" cmpd="sng" algn="ctr">
                      <a:solidFill>
                        <a:srgbClr val="D1D2D4"/>
                      </a:solidFill>
                      <a:prstDash val="solid"/>
                      <a:round/>
                      <a:headEnd type="none" w="med" len="med"/>
                      <a:tailEnd type="none" w="med" len="med"/>
                    </a:lnT>
                    <a:lnB w="9525" cap="flat" cmpd="sng" algn="ctr">
                      <a:solidFill>
                        <a:srgbClr val="D1D2D4"/>
                      </a:solidFill>
                      <a:prstDash val="solid"/>
                      <a:round/>
                      <a:headEnd type="none" w="med" len="med"/>
                      <a:tailEnd type="none" w="med" len="med"/>
                    </a:lnB>
                    <a:solidFill>
                      <a:srgbClr val="F1F1F1"/>
                    </a:solidFill>
                  </a:tcPr>
                </a:tc>
                <a:tc>
                  <a:txBody>
                    <a:bodyPr/>
                    <a:lstStyle/>
                    <a:p>
                      <a:pPr algn="r" fontAlgn="t"/>
                      <a:r>
                        <a:rPr lang="en-US" sz="1800" dirty="0">
                          <a:effectLst/>
                        </a:rPr>
                        <a:t>30</a:t>
                      </a:r>
                    </a:p>
                  </a:txBody>
                  <a:tcPr marL="27540" marR="27540" marT="27540" marB="27540">
                    <a:lnL w="9525" cap="flat" cmpd="sng" algn="ctr">
                      <a:solidFill>
                        <a:srgbClr val="D1D2D4"/>
                      </a:solidFill>
                      <a:prstDash val="solid"/>
                      <a:round/>
                      <a:headEnd type="none" w="med" len="med"/>
                      <a:tailEnd type="none" w="med" len="med"/>
                    </a:lnL>
                    <a:lnR>
                      <a:noFill/>
                    </a:lnR>
                    <a:lnT w="9525" cap="flat" cmpd="sng" algn="ctr">
                      <a:solidFill>
                        <a:srgbClr val="D1D2D4"/>
                      </a:solidFill>
                      <a:prstDash val="solid"/>
                      <a:round/>
                      <a:headEnd type="none" w="med" len="med"/>
                      <a:tailEnd type="none" w="med" len="med"/>
                    </a:lnT>
                    <a:lnB w="9525" cap="flat" cmpd="sng" algn="ctr">
                      <a:solidFill>
                        <a:srgbClr val="D1D2D4"/>
                      </a:solidFill>
                      <a:prstDash val="solid"/>
                      <a:round/>
                      <a:headEnd type="none" w="med" len="med"/>
                      <a:tailEnd type="none" w="med" len="med"/>
                    </a:lnB>
                    <a:solidFill>
                      <a:srgbClr val="F1F1F1"/>
                    </a:solidFill>
                  </a:tcPr>
                </a:tc>
                <a:extLst>
                  <a:ext uri="{0D108BD9-81ED-4DB2-BD59-A6C34878D82A}">
                    <a16:rowId xmlns:a16="http://schemas.microsoft.com/office/drawing/2014/main" val="2715578525"/>
                  </a:ext>
                </a:extLst>
              </a:tr>
              <a:tr h="692062">
                <a:tc>
                  <a:txBody>
                    <a:bodyPr/>
                    <a:lstStyle/>
                    <a:p>
                      <a:pPr algn="l" fontAlgn="t"/>
                      <a:r>
                        <a:rPr lang="en-US" sz="1100" dirty="0">
                          <a:effectLst/>
                        </a:rPr>
                        <a:t>Occupational and social impairment due to mild or transient symptoms which decrease work efficiency and ability to perform occupational tasks only during periods of significant stress, or symptoms controlled by continuous medication.</a:t>
                      </a:r>
                    </a:p>
                  </a:txBody>
                  <a:tcPr marL="27540" marR="27540" marT="27540" marB="27540">
                    <a:lnL>
                      <a:noFill/>
                    </a:lnL>
                    <a:lnR w="9525" cap="flat" cmpd="sng" algn="ctr">
                      <a:solidFill>
                        <a:srgbClr val="D1D2D4"/>
                      </a:solidFill>
                      <a:prstDash val="solid"/>
                      <a:round/>
                      <a:headEnd type="none" w="med" len="med"/>
                      <a:tailEnd type="none" w="med" len="med"/>
                    </a:lnR>
                    <a:lnT w="9525" cap="flat" cmpd="sng" algn="ctr">
                      <a:solidFill>
                        <a:srgbClr val="D1D2D4"/>
                      </a:solidFill>
                      <a:prstDash val="solid"/>
                      <a:round/>
                      <a:headEnd type="none" w="med" len="med"/>
                      <a:tailEnd type="none" w="med" len="med"/>
                    </a:lnT>
                    <a:lnB w="9525" cap="flat" cmpd="sng" algn="ctr">
                      <a:solidFill>
                        <a:srgbClr val="D1D2D4"/>
                      </a:solidFill>
                      <a:prstDash val="solid"/>
                      <a:round/>
                      <a:headEnd type="none" w="med" len="med"/>
                      <a:tailEnd type="none" w="med" len="med"/>
                    </a:lnB>
                    <a:solidFill>
                      <a:srgbClr val="F1F1F1"/>
                    </a:solidFill>
                  </a:tcPr>
                </a:tc>
                <a:tc>
                  <a:txBody>
                    <a:bodyPr/>
                    <a:lstStyle/>
                    <a:p>
                      <a:pPr algn="r" fontAlgn="t"/>
                      <a:r>
                        <a:rPr lang="en-US" sz="1800" dirty="0">
                          <a:effectLst/>
                        </a:rPr>
                        <a:t>10</a:t>
                      </a:r>
                    </a:p>
                  </a:txBody>
                  <a:tcPr marL="27540" marR="27540" marT="27540" marB="27540">
                    <a:lnL w="9525" cap="flat" cmpd="sng" algn="ctr">
                      <a:solidFill>
                        <a:srgbClr val="D1D2D4"/>
                      </a:solidFill>
                      <a:prstDash val="solid"/>
                      <a:round/>
                      <a:headEnd type="none" w="med" len="med"/>
                      <a:tailEnd type="none" w="med" len="med"/>
                    </a:lnL>
                    <a:lnR>
                      <a:noFill/>
                    </a:lnR>
                    <a:lnT w="9525" cap="flat" cmpd="sng" algn="ctr">
                      <a:solidFill>
                        <a:srgbClr val="D1D2D4"/>
                      </a:solidFill>
                      <a:prstDash val="solid"/>
                      <a:round/>
                      <a:headEnd type="none" w="med" len="med"/>
                      <a:tailEnd type="none" w="med" len="med"/>
                    </a:lnT>
                    <a:lnB w="9525" cap="flat" cmpd="sng" algn="ctr">
                      <a:solidFill>
                        <a:srgbClr val="D1D2D4"/>
                      </a:solidFill>
                      <a:prstDash val="solid"/>
                      <a:round/>
                      <a:headEnd type="none" w="med" len="med"/>
                      <a:tailEnd type="none" w="med" len="med"/>
                    </a:lnB>
                    <a:solidFill>
                      <a:srgbClr val="F1F1F1"/>
                    </a:solidFill>
                  </a:tcPr>
                </a:tc>
                <a:extLst>
                  <a:ext uri="{0D108BD9-81ED-4DB2-BD59-A6C34878D82A}">
                    <a16:rowId xmlns:a16="http://schemas.microsoft.com/office/drawing/2014/main" val="1174744830"/>
                  </a:ext>
                </a:extLst>
              </a:tr>
              <a:tr h="538825">
                <a:tc>
                  <a:txBody>
                    <a:bodyPr/>
                    <a:lstStyle/>
                    <a:p>
                      <a:pPr algn="l" fontAlgn="t"/>
                      <a:r>
                        <a:rPr lang="en-US" sz="1100" dirty="0">
                          <a:effectLst/>
                        </a:rPr>
                        <a:t>A mental condition has been formally diagnosed, but symptoms are not severe enough either to interfere with occupational and social functioning or to require continuous medication.</a:t>
                      </a:r>
                    </a:p>
                  </a:txBody>
                  <a:tcPr marL="27540" marR="27540" marT="27540" marB="27540">
                    <a:lnL>
                      <a:noFill/>
                    </a:lnL>
                    <a:lnR w="9525" cap="flat" cmpd="sng" algn="ctr">
                      <a:solidFill>
                        <a:srgbClr val="D1D2D4"/>
                      </a:solidFill>
                      <a:prstDash val="solid"/>
                      <a:round/>
                      <a:headEnd type="none" w="med" len="med"/>
                      <a:tailEnd type="none" w="med" len="med"/>
                    </a:lnR>
                    <a:lnT w="9525" cap="flat" cmpd="sng" algn="ctr">
                      <a:solidFill>
                        <a:srgbClr val="D1D2D4"/>
                      </a:solidFill>
                      <a:prstDash val="solid"/>
                      <a:round/>
                      <a:headEnd type="none" w="med" len="med"/>
                      <a:tailEnd type="none" w="med" len="med"/>
                    </a:lnT>
                    <a:lnB>
                      <a:noFill/>
                    </a:lnB>
                    <a:solidFill>
                      <a:srgbClr val="F1F1F1"/>
                    </a:solidFill>
                  </a:tcPr>
                </a:tc>
                <a:tc>
                  <a:txBody>
                    <a:bodyPr/>
                    <a:lstStyle/>
                    <a:p>
                      <a:pPr algn="r" fontAlgn="t"/>
                      <a:r>
                        <a:rPr lang="en-US" sz="1800" dirty="0">
                          <a:effectLst/>
                        </a:rPr>
                        <a:t>0</a:t>
                      </a:r>
                    </a:p>
                  </a:txBody>
                  <a:tcPr marL="27540" marR="27540" marT="27540" marB="27540">
                    <a:lnL w="9525" cap="flat" cmpd="sng" algn="ctr">
                      <a:solidFill>
                        <a:srgbClr val="D1D2D4"/>
                      </a:solidFill>
                      <a:prstDash val="solid"/>
                      <a:round/>
                      <a:headEnd type="none" w="med" len="med"/>
                      <a:tailEnd type="none" w="med" len="med"/>
                    </a:lnL>
                    <a:lnR>
                      <a:noFill/>
                    </a:lnR>
                    <a:lnT w="9525" cap="flat" cmpd="sng" algn="ctr">
                      <a:solidFill>
                        <a:srgbClr val="D1D2D4"/>
                      </a:solidFill>
                      <a:prstDash val="solid"/>
                      <a:round/>
                      <a:headEnd type="none" w="med" len="med"/>
                      <a:tailEnd type="none" w="med" len="med"/>
                    </a:lnT>
                    <a:lnB>
                      <a:noFill/>
                    </a:lnB>
                    <a:solidFill>
                      <a:srgbClr val="F1F1F1"/>
                    </a:solidFill>
                  </a:tcPr>
                </a:tc>
                <a:extLst>
                  <a:ext uri="{0D108BD9-81ED-4DB2-BD59-A6C34878D82A}">
                    <a16:rowId xmlns:a16="http://schemas.microsoft.com/office/drawing/2014/main" val="1593884151"/>
                  </a:ext>
                </a:extLst>
              </a:tr>
            </a:tbl>
          </a:graphicData>
        </a:graphic>
      </p:graphicFrame>
      <p:sp>
        <p:nvSpPr>
          <p:cNvPr id="5" name="Rectangle 1">
            <a:extLst>
              <a:ext uri="{FF2B5EF4-FFF2-40B4-BE49-F238E27FC236}">
                <a16:creationId xmlns:a16="http://schemas.microsoft.com/office/drawing/2014/main" id="{D2A53FA9-0FB1-4868-97BA-7488A693A437}"/>
              </a:ext>
            </a:extLst>
          </p:cNvPr>
          <p:cNvSpPr>
            <a:spLocks noChangeArrowheads="1"/>
          </p:cNvSpPr>
          <p:nvPr/>
        </p:nvSpPr>
        <p:spPr bwMode="auto">
          <a:xfrm>
            <a:off x="0" y="0"/>
            <a:ext cx="12192000" cy="457200"/>
          </a:xfrm>
          <a:prstGeom prst="rect">
            <a:avLst/>
          </a:prstGeom>
          <a:solidFill>
            <a:srgbClr val="F1F1F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333333"/>
                </a:solidFill>
                <a:effectLst/>
                <a:latin typeface="Roboto" panose="02000000000000000000" pitchFamily="2" charset="0"/>
              </a:rPr>
              <a:t>General Rating Formula for Mental Disorders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125026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ight Triangle 33">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DB266F-3E5F-4EEB-8527-95D069DF37A2}"/>
              </a:ext>
            </a:extLst>
          </p:cNvPr>
          <p:cNvSpPr>
            <a:spLocks noGrp="1"/>
          </p:cNvSpPr>
          <p:nvPr>
            <p:ph type="title"/>
          </p:nvPr>
        </p:nvSpPr>
        <p:spPr>
          <a:xfrm>
            <a:off x="1285240" y="1050595"/>
            <a:ext cx="8074815" cy="1618489"/>
          </a:xfrm>
        </p:spPr>
        <p:txBody>
          <a:bodyPr anchor="ctr">
            <a:normAutofit/>
          </a:bodyPr>
          <a:lstStyle/>
          <a:p>
            <a:r>
              <a:rPr lang="en-US" sz="7200"/>
              <a:t>Future exams</a:t>
            </a:r>
          </a:p>
        </p:txBody>
      </p:sp>
      <p:sp>
        <p:nvSpPr>
          <p:cNvPr id="3" name="Content Placeholder 2">
            <a:extLst>
              <a:ext uri="{FF2B5EF4-FFF2-40B4-BE49-F238E27FC236}">
                <a16:creationId xmlns:a16="http://schemas.microsoft.com/office/drawing/2014/main" id="{F681CBCA-FBBA-4112-B471-A964B2350741}"/>
              </a:ext>
            </a:extLst>
          </p:cNvPr>
          <p:cNvSpPr>
            <a:spLocks noGrp="1"/>
          </p:cNvSpPr>
          <p:nvPr>
            <p:ph idx="1"/>
          </p:nvPr>
        </p:nvSpPr>
        <p:spPr>
          <a:xfrm>
            <a:off x="1285240" y="2969469"/>
            <a:ext cx="8074815" cy="2800395"/>
          </a:xfrm>
        </p:spPr>
        <p:txBody>
          <a:bodyPr anchor="t">
            <a:normAutofit/>
          </a:bodyPr>
          <a:lstStyle/>
          <a:p>
            <a:r>
              <a:rPr lang="en-US" sz="1900" dirty="0"/>
              <a:t>Future mental health exams are only required or allowed under certain circumstances:</a:t>
            </a:r>
          </a:p>
          <a:p>
            <a:pPr marL="0" indent="0">
              <a:buNone/>
            </a:pPr>
            <a:r>
              <a:rPr lang="en-US" sz="1900" dirty="0"/>
              <a:t>	When assigning a pre-stabilization rating</a:t>
            </a:r>
          </a:p>
          <a:p>
            <a:pPr marL="0" indent="0">
              <a:buNone/>
            </a:pPr>
            <a:r>
              <a:rPr lang="en-US" sz="1900" dirty="0"/>
              <a:t>	When the evidence of record clearly shows the likelihood for 	improvement</a:t>
            </a:r>
          </a:p>
          <a:p>
            <a:r>
              <a:rPr lang="en-US" sz="1900" dirty="0"/>
              <a:t>Sound medical evidence is required, indicating the likelihood of improvement, to warrant a future exam. Other than those reasons listed above, there are no automatic future exams required or allowed by regulations.</a:t>
            </a:r>
          </a:p>
        </p:txBody>
      </p:sp>
    </p:spTree>
    <p:extLst>
      <p:ext uri="{BB962C8B-B14F-4D97-AF65-F5344CB8AC3E}">
        <p14:creationId xmlns:p14="http://schemas.microsoft.com/office/powerpoint/2010/main" val="11123146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FAF45-06B2-4F06-ACA7-1B8D46C9DE8F}"/>
              </a:ext>
            </a:extLst>
          </p:cNvPr>
          <p:cNvSpPr>
            <a:spLocks noGrp="1"/>
          </p:cNvSpPr>
          <p:nvPr>
            <p:ph type="title"/>
          </p:nvPr>
        </p:nvSpPr>
        <p:spPr/>
        <p:txBody>
          <a:bodyPr/>
          <a:lstStyle/>
          <a:p>
            <a:r>
              <a:rPr lang="en-US" dirty="0"/>
              <a:t>Secondary's </a:t>
            </a:r>
          </a:p>
        </p:txBody>
      </p:sp>
      <p:sp>
        <p:nvSpPr>
          <p:cNvPr id="3" name="Content Placeholder 2">
            <a:extLst>
              <a:ext uri="{FF2B5EF4-FFF2-40B4-BE49-F238E27FC236}">
                <a16:creationId xmlns:a16="http://schemas.microsoft.com/office/drawing/2014/main" id="{D8FFE368-942B-4F3A-8A35-B69F20C1774E}"/>
              </a:ext>
            </a:extLst>
          </p:cNvPr>
          <p:cNvSpPr>
            <a:spLocks noGrp="1"/>
          </p:cNvSpPr>
          <p:nvPr>
            <p:ph idx="1"/>
          </p:nvPr>
        </p:nvSpPr>
        <p:spPr/>
        <p:txBody>
          <a:bodyPr/>
          <a:lstStyle/>
          <a:p>
            <a:r>
              <a:rPr lang="en-US" dirty="0"/>
              <a:t>Sometimes Mental Health issues have secondaries.</a:t>
            </a:r>
          </a:p>
          <a:p>
            <a:r>
              <a:rPr lang="en-US" dirty="0"/>
              <a:t>Sometimes Mental Health is the secondary.  </a:t>
            </a:r>
          </a:p>
        </p:txBody>
      </p:sp>
    </p:spTree>
    <p:extLst>
      <p:ext uri="{BB962C8B-B14F-4D97-AF65-F5344CB8AC3E}">
        <p14:creationId xmlns:p14="http://schemas.microsoft.com/office/powerpoint/2010/main" val="12820741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6F79B0DD-2C63-4EE5-804F-B8E391FC1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37" y="0"/>
            <a:ext cx="12192000" cy="6858000"/>
          </a:xfrm>
          <a:prstGeom prst="rect">
            <a:avLst/>
          </a:prstGeom>
          <a:solidFill>
            <a:schemeClr val="bg1">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27DB8AB-CD55-4C8F-9043-52652B8923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643466"/>
            <a:ext cx="5364255" cy="2706794"/>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Text&#10;&#10;Description automatically generated">
            <a:extLst>
              <a:ext uri="{FF2B5EF4-FFF2-40B4-BE49-F238E27FC236}">
                <a16:creationId xmlns:a16="http://schemas.microsoft.com/office/drawing/2014/main" id="{5C2DF225-0AD6-488F-8184-97CD1A0C92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201" y="1482033"/>
            <a:ext cx="4720150" cy="1026632"/>
          </a:xfrm>
          <a:prstGeom prst="rect">
            <a:avLst/>
          </a:prstGeom>
        </p:spPr>
      </p:pic>
      <p:sp>
        <p:nvSpPr>
          <p:cNvPr id="20" name="Rectangle 19">
            <a:extLst>
              <a:ext uri="{FF2B5EF4-FFF2-40B4-BE49-F238E27FC236}">
                <a16:creationId xmlns:a16="http://schemas.microsoft.com/office/drawing/2014/main" id="{53059C5A-91CB-4024-9B4E-20082E25C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68589" y="643466"/>
            <a:ext cx="5376806" cy="2706794"/>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picture containing diagram&#10;&#10;Description automatically generated">
            <a:extLst>
              <a:ext uri="{FF2B5EF4-FFF2-40B4-BE49-F238E27FC236}">
                <a16:creationId xmlns:a16="http://schemas.microsoft.com/office/drawing/2014/main" id="{2C068AFC-20A2-4614-9302-E3FE542A2B3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89680" y="1545621"/>
            <a:ext cx="4733982" cy="899456"/>
          </a:xfrm>
          <a:prstGeom prst="rect">
            <a:avLst/>
          </a:prstGeom>
        </p:spPr>
      </p:pic>
      <p:sp>
        <p:nvSpPr>
          <p:cNvPr id="22" name="Rectangle 21">
            <a:extLst>
              <a:ext uri="{FF2B5EF4-FFF2-40B4-BE49-F238E27FC236}">
                <a16:creationId xmlns:a16="http://schemas.microsoft.com/office/drawing/2014/main" id="{184884BF-A898-4EFF-9504-E13EBE3FF6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3514513"/>
            <a:ext cx="5364255" cy="2703406"/>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Text&#10;&#10;Description automatically generated">
            <a:extLst>
              <a:ext uri="{FF2B5EF4-FFF2-40B4-BE49-F238E27FC236}">
                <a16:creationId xmlns:a16="http://schemas.microsoft.com/office/drawing/2014/main" id="{66F644A8-5F6F-4F24-8431-A7343313ED3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5201" y="4493595"/>
            <a:ext cx="4733982" cy="745602"/>
          </a:xfrm>
          <a:prstGeom prst="rect">
            <a:avLst/>
          </a:prstGeom>
        </p:spPr>
      </p:pic>
      <p:sp>
        <p:nvSpPr>
          <p:cNvPr id="24" name="Rectangle 23">
            <a:extLst>
              <a:ext uri="{FF2B5EF4-FFF2-40B4-BE49-F238E27FC236}">
                <a16:creationId xmlns:a16="http://schemas.microsoft.com/office/drawing/2014/main" id="{7B32D337-FDA6-4468-ADB1-7038E5FC0B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68589" y="3514513"/>
            <a:ext cx="5376806" cy="2706794"/>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Text&#10;&#10;Description automatically generated">
            <a:extLst>
              <a:ext uri="{FF2B5EF4-FFF2-40B4-BE49-F238E27FC236}">
                <a16:creationId xmlns:a16="http://schemas.microsoft.com/office/drawing/2014/main" id="{B96D51AB-6EF1-424B-A608-992CB1EA619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489680" y="4552770"/>
            <a:ext cx="4733982" cy="627252"/>
          </a:xfrm>
          <a:prstGeom prst="rect">
            <a:avLst/>
          </a:prstGeom>
        </p:spPr>
      </p:pic>
    </p:spTree>
    <p:extLst>
      <p:ext uri="{BB962C8B-B14F-4D97-AF65-F5344CB8AC3E}">
        <p14:creationId xmlns:p14="http://schemas.microsoft.com/office/powerpoint/2010/main" val="19578549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AA74BAD-CC11-478F-A96B-CC40D2AAB873}"/>
              </a:ext>
            </a:extLst>
          </p:cNvPr>
          <p:cNvPicPr>
            <a:picLocks noChangeAspect="1"/>
          </p:cNvPicPr>
          <p:nvPr/>
        </p:nvPicPr>
        <p:blipFill>
          <a:blip r:embed="rId2"/>
          <a:stretch>
            <a:fillRect/>
          </a:stretch>
        </p:blipFill>
        <p:spPr>
          <a:xfrm>
            <a:off x="3395662" y="2995612"/>
            <a:ext cx="5400675" cy="866775"/>
          </a:xfrm>
          <a:prstGeom prst="rect">
            <a:avLst/>
          </a:prstGeom>
        </p:spPr>
      </p:pic>
    </p:spTree>
    <p:extLst>
      <p:ext uri="{BB962C8B-B14F-4D97-AF65-F5344CB8AC3E}">
        <p14:creationId xmlns:p14="http://schemas.microsoft.com/office/powerpoint/2010/main" val="36206585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2D5E1-8209-4E85-A4A9-4F992236BB06}"/>
              </a:ext>
            </a:extLst>
          </p:cNvPr>
          <p:cNvSpPr>
            <a:spLocks noGrp="1"/>
          </p:cNvSpPr>
          <p:nvPr>
            <p:ph type="title"/>
          </p:nvPr>
        </p:nvSpPr>
        <p:spPr/>
        <p:txBody>
          <a:bodyPr/>
          <a:lstStyle/>
          <a:p>
            <a:r>
              <a:rPr lang="en-US" dirty="0"/>
              <a:t>Challenges</a:t>
            </a:r>
          </a:p>
        </p:txBody>
      </p:sp>
      <p:sp>
        <p:nvSpPr>
          <p:cNvPr id="3" name="Content Placeholder 2">
            <a:extLst>
              <a:ext uri="{FF2B5EF4-FFF2-40B4-BE49-F238E27FC236}">
                <a16:creationId xmlns:a16="http://schemas.microsoft.com/office/drawing/2014/main" id="{5DC3E6EC-F74B-4C1B-B39E-4266C2F3BD19}"/>
              </a:ext>
            </a:extLst>
          </p:cNvPr>
          <p:cNvSpPr>
            <a:spLocks noGrp="1"/>
          </p:cNvSpPr>
          <p:nvPr>
            <p:ph idx="1"/>
          </p:nvPr>
        </p:nvSpPr>
        <p:spPr/>
        <p:txBody>
          <a:bodyPr/>
          <a:lstStyle/>
          <a:p>
            <a:r>
              <a:rPr lang="en-US" dirty="0"/>
              <a:t>Mental State</a:t>
            </a:r>
          </a:p>
          <a:p>
            <a:r>
              <a:rPr lang="en-US" dirty="0"/>
              <a:t>Homelessness</a:t>
            </a:r>
          </a:p>
          <a:p>
            <a:endParaRPr lang="en-US" dirty="0"/>
          </a:p>
        </p:txBody>
      </p:sp>
    </p:spTree>
    <p:extLst>
      <p:ext uri="{BB962C8B-B14F-4D97-AF65-F5344CB8AC3E}">
        <p14:creationId xmlns:p14="http://schemas.microsoft.com/office/powerpoint/2010/main" val="22184611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DDBB197-D710-4A4F-A9CA-FD2177498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5D1CFA-2CDB-4B64-BD9F-85744E8DA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A00ABB0-14B1-44B9-AD07-0B6234668E6C}"/>
              </a:ext>
            </a:extLst>
          </p:cNvPr>
          <p:cNvSpPr>
            <a:spLocks noGrp="1"/>
          </p:cNvSpPr>
          <p:nvPr>
            <p:ph type="title"/>
          </p:nvPr>
        </p:nvSpPr>
        <p:spPr>
          <a:xfrm>
            <a:off x="804672" y="802955"/>
            <a:ext cx="4977976" cy="1454051"/>
          </a:xfrm>
        </p:spPr>
        <p:txBody>
          <a:bodyPr>
            <a:normAutofit/>
          </a:bodyPr>
          <a:lstStyle/>
          <a:p>
            <a:r>
              <a:rPr lang="en-US" sz="3600">
                <a:solidFill>
                  <a:schemeClr val="tx2"/>
                </a:solidFill>
              </a:rPr>
              <a:t>Some ways to help</a:t>
            </a:r>
          </a:p>
        </p:txBody>
      </p:sp>
      <p:sp>
        <p:nvSpPr>
          <p:cNvPr id="3" name="Content Placeholder 2">
            <a:extLst>
              <a:ext uri="{FF2B5EF4-FFF2-40B4-BE49-F238E27FC236}">
                <a16:creationId xmlns:a16="http://schemas.microsoft.com/office/drawing/2014/main" id="{C1A8E058-0ED8-45AB-B813-EED4E1F085DC}"/>
              </a:ext>
            </a:extLst>
          </p:cNvPr>
          <p:cNvSpPr>
            <a:spLocks noGrp="1"/>
          </p:cNvSpPr>
          <p:nvPr>
            <p:ph idx="1"/>
          </p:nvPr>
        </p:nvSpPr>
        <p:spPr>
          <a:xfrm>
            <a:off x="804672" y="2421682"/>
            <a:ext cx="4977578" cy="3639289"/>
          </a:xfrm>
        </p:spPr>
        <p:txBody>
          <a:bodyPr anchor="ctr">
            <a:normAutofit/>
          </a:bodyPr>
          <a:lstStyle/>
          <a:p>
            <a:r>
              <a:rPr lang="en-US" sz="1800" dirty="0">
                <a:solidFill>
                  <a:schemeClr val="tx2"/>
                </a:solidFill>
              </a:rPr>
              <a:t>We are not doctors. Lend a listening hear but send them to experts if you think they need it</a:t>
            </a:r>
          </a:p>
          <a:p>
            <a:r>
              <a:rPr lang="en-US" sz="1800" dirty="0">
                <a:solidFill>
                  <a:schemeClr val="tx2"/>
                </a:solidFill>
              </a:rPr>
              <a:t>Support them</a:t>
            </a:r>
          </a:p>
          <a:p>
            <a:r>
              <a:rPr lang="en-US" sz="1800" dirty="0">
                <a:solidFill>
                  <a:schemeClr val="tx2"/>
                </a:solidFill>
              </a:rPr>
              <a:t>If claim is for MST, ask if they want to write the statement at home and email or if they want to see a Female VSO</a:t>
            </a:r>
          </a:p>
          <a:p>
            <a:r>
              <a:rPr lang="en-US" sz="1800" dirty="0">
                <a:solidFill>
                  <a:schemeClr val="tx2"/>
                </a:solidFill>
              </a:rPr>
              <a:t>Don’t judge their situation </a:t>
            </a:r>
          </a:p>
          <a:p>
            <a:r>
              <a:rPr lang="en-US" sz="1800" dirty="0">
                <a:solidFill>
                  <a:schemeClr val="tx2"/>
                </a:solidFill>
              </a:rPr>
              <a:t>Not up to use to decide if they have it </a:t>
            </a:r>
          </a:p>
          <a:p>
            <a:r>
              <a:rPr lang="en-US" sz="1800" dirty="0">
                <a:solidFill>
                  <a:schemeClr val="tx2"/>
                </a:solidFill>
              </a:rPr>
              <a:t>Give them advise on how to file for condition</a:t>
            </a:r>
          </a:p>
        </p:txBody>
      </p:sp>
      <p:grpSp>
        <p:nvGrpSpPr>
          <p:cNvPr id="14" name="Group 13">
            <a:extLst>
              <a:ext uri="{FF2B5EF4-FFF2-40B4-BE49-F238E27FC236}">
                <a16:creationId xmlns:a16="http://schemas.microsoft.com/office/drawing/2014/main" id="{25EE5136-01F1-466C-962D-BA9B4C6757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69897" y="0"/>
            <a:ext cx="5822103" cy="6685267"/>
            <a:chOff x="6357228" y="0"/>
            <a:chExt cx="5822103" cy="6685267"/>
          </a:xfrm>
        </p:grpSpPr>
        <p:sp>
          <p:nvSpPr>
            <p:cNvPr id="15" name="Freeform: Shape 14">
              <a:extLst>
                <a:ext uri="{FF2B5EF4-FFF2-40B4-BE49-F238E27FC236}">
                  <a16:creationId xmlns:a16="http://schemas.microsoft.com/office/drawing/2014/main" id="{E11D3AD4-AF9B-4EB5-8C7B-C45D173B4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7228" y="0"/>
              <a:ext cx="5822102" cy="6685267"/>
            </a:xfrm>
            <a:custGeom>
              <a:avLst/>
              <a:gdLst>
                <a:gd name="connsiteX0" fmla="*/ 2605444 w 5822102"/>
                <a:gd name="connsiteY0" fmla="*/ 0 h 6685267"/>
                <a:gd name="connsiteX1" fmla="*/ 4757391 w 5822102"/>
                <a:gd name="connsiteY1" fmla="*/ 0 h 6685267"/>
                <a:gd name="connsiteX2" fmla="*/ 4913680 w 5822102"/>
                <a:gd name="connsiteY2" fmla="*/ 56274 h 6685267"/>
                <a:gd name="connsiteX3" fmla="*/ 5376238 w 5822102"/>
                <a:gd name="connsiteY3" fmla="*/ 282027 h 6685267"/>
                <a:gd name="connsiteX4" fmla="*/ 5658024 w 5822102"/>
                <a:gd name="connsiteY4" fmla="*/ 471014 h 6685267"/>
                <a:gd name="connsiteX5" fmla="*/ 5822102 w 5822102"/>
                <a:gd name="connsiteY5" fmla="*/ 609109 h 6685267"/>
                <a:gd name="connsiteX6" fmla="*/ 5822102 w 5822102"/>
                <a:gd name="connsiteY6" fmla="*/ 760697 h 6685267"/>
                <a:gd name="connsiteX7" fmla="*/ 5707785 w 5822102"/>
                <a:gd name="connsiteY7" fmla="*/ 666601 h 6685267"/>
                <a:gd name="connsiteX8" fmla="*/ 5577306 w 5822102"/>
                <a:gd name="connsiteY8" fmla="*/ 571666 h 6685267"/>
                <a:gd name="connsiteX9" fmla="*/ 5298630 w 5822102"/>
                <a:gd name="connsiteY9" fmla="*/ 407449 h 6685267"/>
                <a:gd name="connsiteX10" fmla="*/ 4690768 w 5822102"/>
                <a:gd name="connsiteY10" fmla="*/ 184979 h 6685267"/>
                <a:gd name="connsiteX11" fmla="*/ 4048577 w 5822102"/>
                <a:gd name="connsiteY11" fmla="*/ 99280 h 6685267"/>
                <a:gd name="connsiteX12" fmla="*/ 3405404 w 5822102"/>
                <a:gd name="connsiteY12" fmla="*/ 131937 h 6685267"/>
                <a:gd name="connsiteX13" fmla="*/ 3089702 w 5822102"/>
                <a:gd name="connsiteY13" fmla="*/ 190190 h 6685267"/>
                <a:gd name="connsiteX14" fmla="*/ 2780132 w 5822102"/>
                <a:gd name="connsiteY14" fmla="*/ 273457 h 6685267"/>
                <a:gd name="connsiteX15" fmla="*/ 2478040 w 5822102"/>
                <a:gd name="connsiteY15" fmla="*/ 379654 h 6685267"/>
                <a:gd name="connsiteX16" fmla="*/ 2184897 w 5822102"/>
                <a:gd name="connsiteY16" fmla="*/ 507972 h 6685267"/>
                <a:gd name="connsiteX17" fmla="*/ 1629141 w 5822102"/>
                <a:gd name="connsiteY17" fmla="*/ 823205 h 6685267"/>
                <a:gd name="connsiteX18" fmla="*/ 1497711 w 5822102"/>
                <a:gd name="connsiteY18" fmla="*/ 914000 h 6685267"/>
                <a:gd name="connsiteX19" fmla="*/ 1433099 w 5822102"/>
                <a:gd name="connsiteY19" fmla="*/ 960903 h 6685267"/>
                <a:gd name="connsiteX20" fmla="*/ 1369346 w 5822102"/>
                <a:gd name="connsiteY20" fmla="*/ 1008963 h 6685267"/>
                <a:gd name="connsiteX21" fmla="*/ 1123406 w 5822102"/>
                <a:gd name="connsiteY21" fmla="*/ 1212905 h 6685267"/>
                <a:gd name="connsiteX22" fmla="*/ 684367 w 5822102"/>
                <a:gd name="connsiteY22" fmla="*/ 1675564 h 6685267"/>
                <a:gd name="connsiteX23" fmla="*/ 497153 w 5822102"/>
                <a:gd name="connsiteY23" fmla="*/ 1933588 h 6685267"/>
                <a:gd name="connsiteX24" fmla="*/ 337770 w 5822102"/>
                <a:gd name="connsiteY24" fmla="*/ 2208983 h 6685267"/>
                <a:gd name="connsiteX25" fmla="*/ 302461 w 5822102"/>
                <a:gd name="connsiteY25" fmla="*/ 2280207 h 6685267"/>
                <a:gd name="connsiteX26" fmla="*/ 285296 w 5822102"/>
                <a:gd name="connsiteY26" fmla="*/ 2316107 h 6685267"/>
                <a:gd name="connsiteX27" fmla="*/ 268991 w 5822102"/>
                <a:gd name="connsiteY27" fmla="*/ 2352355 h 6685267"/>
                <a:gd name="connsiteX28" fmla="*/ 237849 w 5822102"/>
                <a:gd name="connsiteY28" fmla="*/ 2425432 h 6685267"/>
                <a:gd name="connsiteX29" fmla="*/ 208670 w 5822102"/>
                <a:gd name="connsiteY29" fmla="*/ 2499319 h 6685267"/>
                <a:gd name="connsiteX30" fmla="*/ 113775 w 5822102"/>
                <a:gd name="connsiteY30" fmla="*/ 2801929 h 6685267"/>
                <a:gd name="connsiteX31" fmla="*/ 36781 w 5822102"/>
                <a:gd name="connsiteY31" fmla="*/ 3428922 h 6685267"/>
                <a:gd name="connsiteX32" fmla="*/ 69148 w 5822102"/>
                <a:gd name="connsiteY32" fmla="*/ 3741955 h 6685267"/>
                <a:gd name="connsiteX33" fmla="*/ 167966 w 5822102"/>
                <a:gd name="connsiteY33" fmla="*/ 4041323 h 6685267"/>
                <a:gd name="connsiteX34" fmla="*/ 202049 w 5822102"/>
                <a:gd name="connsiteY34" fmla="*/ 4112894 h 6685267"/>
                <a:gd name="connsiteX35" fmla="*/ 239933 w 5822102"/>
                <a:gd name="connsiteY35" fmla="*/ 4182843 h 6685267"/>
                <a:gd name="connsiteX36" fmla="*/ 323916 w 5822102"/>
                <a:gd name="connsiteY36" fmla="*/ 4318456 h 6685267"/>
                <a:gd name="connsiteX37" fmla="*/ 416604 w 5822102"/>
                <a:gd name="connsiteY37" fmla="*/ 4449436 h 6685267"/>
                <a:gd name="connsiteX38" fmla="*/ 515911 w 5822102"/>
                <a:gd name="connsiteY38" fmla="*/ 4576711 h 6685267"/>
                <a:gd name="connsiteX39" fmla="*/ 722619 w 5822102"/>
                <a:gd name="connsiteY39" fmla="*/ 4828482 h 6685267"/>
                <a:gd name="connsiteX40" fmla="*/ 825972 w 5822102"/>
                <a:gd name="connsiteY40" fmla="*/ 4956104 h 6685267"/>
                <a:gd name="connsiteX41" fmla="*/ 926506 w 5822102"/>
                <a:gd name="connsiteY41" fmla="*/ 5085347 h 6685267"/>
                <a:gd name="connsiteX42" fmla="*/ 1027040 w 5822102"/>
                <a:gd name="connsiteY42" fmla="*/ 5210191 h 6685267"/>
                <a:gd name="connsiteX43" fmla="*/ 1132110 w 5822102"/>
                <a:gd name="connsiteY43" fmla="*/ 5330748 h 6685267"/>
                <a:gd name="connsiteX44" fmla="*/ 1354880 w 5822102"/>
                <a:gd name="connsiteY44" fmla="*/ 5558083 h 6685267"/>
                <a:gd name="connsiteX45" fmla="*/ 1855220 w 5822102"/>
                <a:gd name="connsiteY45" fmla="*/ 5937591 h 6685267"/>
                <a:gd name="connsiteX46" fmla="*/ 2131810 w 5822102"/>
                <a:gd name="connsiteY46" fmla="*/ 6080268 h 6685267"/>
                <a:gd name="connsiteX47" fmla="*/ 2423726 w 5822102"/>
                <a:gd name="connsiteY47" fmla="*/ 6188087 h 6685267"/>
                <a:gd name="connsiteX48" fmla="*/ 2727780 w 5822102"/>
                <a:gd name="connsiteY48" fmla="*/ 6262552 h 6685267"/>
                <a:gd name="connsiteX49" fmla="*/ 3041276 w 5822102"/>
                <a:gd name="connsiteY49" fmla="*/ 6304245 h 6685267"/>
                <a:gd name="connsiteX50" fmla="*/ 3360532 w 5822102"/>
                <a:gd name="connsiteY50" fmla="*/ 6317331 h 6685267"/>
                <a:gd name="connsiteX51" fmla="*/ 3439855 w 5822102"/>
                <a:gd name="connsiteY51" fmla="*/ 6316751 h 6685267"/>
                <a:gd name="connsiteX52" fmla="*/ 3478721 w 5822102"/>
                <a:gd name="connsiteY52" fmla="*/ 6315826 h 6685267"/>
                <a:gd name="connsiteX53" fmla="*/ 3517463 w 5822102"/>
                <a:gd name="connsiteY53" fmla="*/ 6313971 h 6685267"/>
                <a:gd name="connsiteX54" fmla="*/ 3671452 w 5822102"/>
                <a:gd name="connsiteY54" fmla="*/ 6301233 h 6685267"/>
                <a:gd name="connsiteX55" fmla="*/ 4265460 w 5822102"/>
                <a:gd name="connsiteY55" fmla="*/ 6149638 h 6685267"/>
                <a:gd name="connsiteX56" fmla="*/ 4546587 w 5822102"/>
                <a:gd name="connsiteY56" fmla="*/ 6018079 h 6685267"/>
                <a:gd name="connsiteX57" fmla="*/ 4818030 w 5822102"/>
                <a:gd name="connsiteY57" fmla="*/ 5858029 h 6685267"/>
                <a:gd name="connsiteX58" fmla="*/ 5081870 w 5822102"/>
                <a:gd name="connsiteY58" fmla="*/ 5676903 h 6685267"/>
                <a:gd name="connsiteX59" fmla="*/ 5212073 w 5822102"/>
                <a:gd name="connsiteY59" fmla="*/ 5581013 h 6685267"/>
                <a:gd name="connsiteX60" fmla="*/ 5343625 w 5822102"/>
                <a:gd name="connsiteY60" fmla="*/ 5481533 h 6685267"/>
                <a:gd name="connsiteX61" fmla="*/ 5610378 w 5822102"/>
                <a:gd name="connsiteY61" fmla="*/ 5284425 h 6685267"/>
                <a:gd name="connsiteX62" fmla="*/ 5822102 w 5822102"/>
                <a:gd name="connsiteY62" fmla="*/ 5126414 h 6685267"/>
                <a:gd name="connsiteX63" fmla="*/ 5822102 w 5822102"/>
                <a:gd name="connsiteY63" fmla="*/ 5556641 h 6685267"/>
                <a:gd name="connsiteX64" fmla="*/ 5576325 w 5822102"/>
                <a:gd name="connsiteY64" fmla="*/ 5749979 h 6685267"/>
                <a:gd name="connsiteX65" fmla="*/ 5447715 w 5822102"/>
                <a:gd name="connsiteY65" fmla="*/ 5852818 h 6685267"/>
                <a:gd name="connsiteX66" fmla="*/ 5315059 w 5822102"/>
                <a:gd name="connsiteY66" fmla="*/ 5956236 h 6685267"/>
                <a:gd name="connsiteX67" fmla="*/ 5038468 w 5822102"/>
                <a:gd name="connsiteY67" fmla="*/ 6155776 h 6685267"/>
                <a:gd name="connsiteX68" fmla="*/ 4741892 w 5822102"/>
                <a:gd name="connsiteY68" fmla="*/ 6338292 h 6685267"/>
                <a:gd name="connsiteX69" fmla="*/ 4420920 w 5822102"/>
                <a:gd name="connsiteY69" fmla="*/ 6492203 h 6685267"/>
                <a:gd name="connsiteX70" fmla="*/ 3717672 w 5822102"/>
                <a:gd name="connsiteY70" fmla="*/ 6670434 h 6685267"/>
                <a:gd name="connsiteX71" fmla="*/ 3535853 w 5822102"/>
                <a:gd name="connsiteY71" fmla="*/ 6683289 h 6685267"/>
                <a:gd name="connsiteX72" fmla="*/ 3490367 w 5822102"/>
                <a:gd name="connsiteY72" fmla="*/ 6684910 h 6685267"/>
                <a:gd name="connsiteX73" fmla="*/ 3445005 w 5822102"/>
                <a:gd name="connsiteY73" fmla="*/ 6685142 h 6685267"/>
                <a:gd name="connsiteX74" fmla="*/ 3355872 w 5822102"/>
                <a:gd name="connsiteY74" fmla="*/ 6684100 h 6685267"/>
                <a:gd name="connsiteX75" fmla="*/ 3179203 w 5822102"/>
                <a:gd name="connsiteY75" fmla="*/ 6677150 h 6685267"/>
                <a:gd name="connsiteX76" fmla="*/ 3002410 w 5822102"/>
                <a:gd name="connsiteY76" fmla="*/ 6661169 h 6685267"/>
                <a:gd name="connsiteX77" fmla="*/ 2650296 w 5822102"/>
                <a:gd name="connsiteY77" fmla="*/ 6604191 h 6685267"/>
                <a:gd name="connsiteX78" fmla="*/ 2306028 w 5822102"/>
                <a:gd name="connsiteY78" fmla="*/ 6505869 h 6685267"/>
                <a:gd name="connsiteX79" fmla="*/ 1978803 w 5822102"/>
                <a:gd name="connsiteY79" fmla="*/ 6363307 h 6685267"/>
                <a:gd name="connsiteX80" fmla="*/ 1678428 w 5822102"/>
                <a:gd name="connsiteY80" fmla="*/ 6177779 h 6685267"/>
                <a:gd name="connsiteX81" fmla="*/ 1175880 w 5822102"/>
                <a:gd name="connsiteY81" fmla="*/ 5710373 h 6685267"/>
                <a:gd name="connsiteX82" fmla="*/ 971502 w 5822102"/>
                <a:gd name="connsiteY82" fmla="*/ 5445399 h 6685267"/>
                <a:gd name="connsiteX83" fmla="*/ 790909 w 5822102"/>
                <a:gd name="connsiteY83" fmla="*/ 5169078 h 6685267"/>
                <a:gd name="connsiteX84" fmla="*/ 706680 w 5822102"/>
                <a:gd name="connsiteY84" fmla="*/ 5031959 h 6685267"/>
                <a:gd name="connsiteX85" fmla="*/ 619143 w 5822102"/>
                <a:gd name="connsiteY85" fmla="*/ 4897157 h 6685267"/>
                <a:gd name="connsiteX86" fmla="*/ 436465 w 5822102"/>
                <a:gd name="connsiteY86" fmla="*/ 4628710 h 6685267"/>
                <a:gd name="connsiteX87" fmla="*/ 347088 w 5822102"/>
                <a:gd name="connsiteY87" fmla="*/ 4492171 h 6685267"/>
                <a:gd name="connsiteX88" fmla="*/ 262001 w 5822102"/>
                <a:gd name="connsiteY88" fmla="*/ 4352619 h 6685267"/>
                <a:gd name="connsiteX89" fmla="*/ 118679 w 5822102"/>
                <a:gd name="connsiteY89" fmla="*/ 4059853 h 6685267"/>
                <a:gd name="connsiteX90" fmla="*/ 28322 w 5822102"/>
                <a:gd name="connsiteY90" fmla="*/ 3749136 h 6685267"/>
                <a:gd name="connsiteX91" fmla="*/ 0 w 5822102"/>
                <a:gd name="connsiteY91" fmla="*/ 3428922 h 6685267"/>
                <a:gd name="connsiteX92" fmla="*/ 253052 w 5822102"/>
                <a:gd name="connsiteY92" fmla="*/ 2174356 h 6685267"/>
                <a:gd name="connsiteX93" fmla="*/ 389141 w 5822102"/>
                <a:gd name="connsiteY93" fmla="*/ 1877652 h 6685267"/>
                <a:gd name="connsiteX94" fmla="*/ 552079 w 5822102"/>
                <a:gd name="connsiteY94" fmla="*/ 1591834 h 6685267"/>
                <a:gd name="connsiteX95" fmla="*/ 954950 w 5822102"/>
                <a:gd name="connsiteY95" fmla="*/ 1061773 h 6685267"/>
                <a:gd name="connsiteX96" fmla="*/ 1192922 w 5822102"/>
                <a:gd name="connsiteY96" fmla="*/ 822626 h 6685267"/>
                <a:gd name="connsiteX97" fmla="*/ 1255939 w 5822102"/>
                <a:gd name="connsiteY97" fmla="*/ 765880 h 6685267"/>
                <a:gd name="connsiteX98" fmla="*/ 1320183 w 5822102"/>
                <a:gd name="connsiteY98" fmla="*/ 710291 h 6685267"/>
                <a:gd name="connsiteX99" fmla="*/ 1452961 w 5822102"/>
                <a:gd name="connsiteY99" fmla="*/ 603514 h 6685267"/>
                <a:gd name="connsiteX100" fmla="*/ 2033360 w 5822102"/>
                <a:gd name="connsiteY100" fmla="*/ 235818 h 6685267"/>
                <a:gd name="connsiteX101" fmla="*/ 2512513 w 5822102"/>
                <a:gd name="connsiteY101" fmla="*/ 30012 h 6685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22102" h="6685267">
                  <a:moveTo>
                    <a:pt x="2605444" y="0"/>
                  </a:moveTo>
                  <a:lnTo>
                    <a:pt x="4757391" y="0"/>
                  </a:lnTo>
                  <a:lnTo>
                    <a:pt x="4913680" y="56274"/>
                  </a:lnTo>
                  <a:cubicBezTo>
                    <a:pt x="5074659" y="119278"/>
                    <a:pt x="5229483" y="195083"/>
                    <a:pt x="5376238" y="282027"/>
                  </a:cubicBezTo>
                  <a:cubicBezTo>
                    <a:pt x="5474014" y="340105"/>
                    <a:pt x="5568080" y="403280"/>
                    <a:pt x="5658024" y="471014"/>
                  </a:cubicBezTo>
                  <a:lnTo>
                    <a:pt x="5822102" y="609109"/>
                  </a:lnTo>
                  <a:lnTo>
                    <a:pt x="5822102" y="760697"/>
                  </a:lnTo>
                  <a:lnTo>
                    <a:pt x="5707785" y="666601"/>
                  </a:lnTo>
                  <a:cubicBezTo>
                    <a:pt x="5665273" y="633682"/>
                    <a:pt x="5621749" y="602008"/>
                    <a:pt x="5577306" y="571666"/>
                  </a:cubicBezTo>
                  <a:cubicBezTo>
                    <a:pt x="5487929" y="511562"/>
                    <a:pt x="5395118" y="456089"/>
                    <a:pt x="5298630" y="407449"/>
                  </a:cubicBezTo>
                  <a:cubicBezTo>
                    <a:pt x="5106266" y="309010"/>
                    <a:pt x="4901153" y="235355"/>
                    <a:pt x="4690768" y="184979"/>
                  </a:cubicBezTo>
                  <a:cubicBezTo>
                    <a:pt x="4480382" y="134486"/>
                    <a:pt x="4264724" y="106807"/>
                    <a:pt x="4048577" y="99280"/>
                  </a:cubicBezTo>
                  <a:cubicBezTo>
                    <a:pt x="3832182" y="90709"/>
                    <a:pt x="3617997" y="102290"/>
                    <a:pt x="3405404" y="131937"/>
                  </a:cubicBezTo>
                  <a:cubicBezTo>
                    <a:pt x="3299353" y="147340"/>
                    <a:pt x="3193915" y="166449"/>
                    <a:pt x="3089702" y="190190"/>
                  </a:cubicBezTo>
                  <a:cubicBezTo>
                    <a:pt x="2985491" y="214278"/>
                    <a:pt x="2882137" y="241725"/>
                    <a:pt x="2780132" y="273457"/>
                  </a:cubicBezTo>
                  <a:cubicBezTo>
                    <a:pt x="2678126" y="305073"/>
                    <a:pt x="2577348" y="340510"/>
                    <a:pt x="2478040" y="379654"/>
                  </a:cubicBezTo>
                  <a:cubicBezTo>
                    <a:pt x="2378854" y="418914"/>
                    <a:pt x="2281017" y="461763"/>
                    <a:pt x="2184897" y="507972"/>
                  </a:cubicBezTo>
                  <a:cubicBezTo>
                    <a:pt x="1992657" y="600271"/>
                    <a:pt x="1806791" y="705542"/>
                    <a:pt x="1629141" y="823205"/>
                  </a:cubicBezTo>
                  <a:cubicBezTo>
                    <a:pt x="1584882" y="852736"/>
                    <a:pt x="1540745" y="882731"/>
                    <a:pt x="1497711" y="914000"/>
                  </a:cubicBezTo>
                  <a:cubicBezTo>
                    <a:pt x="1475888" y="929286"/>
                    <a:pt x="1454555" y="945153"/>
                    <a:pt x="1433099" y="960903"/>
                  </a:cubicBezTo>
                  <a:cubicBezTo>
                    <a:pt x="1411521" y="976537"/>
                    <a:pt x="1390311" y="992634"/>
                    <a:pt x="1369346" y="1008963"/>
                  </a:cubicBezTo>
                  <a:cubicBezTo>
                    <a:pt x="1285119" y="1074165"/>
                    <a:pt x="1202730" y="1141797"/>
                    <a:pt x="1123406" y="1212905"/>
                  </a:cubicBezTo>
                  <a:cubicBezTo>
                    <a:pt x="964391" y="1354656"/>
                    <a:pt x="816900" y="1509261"/>
                    <a:pt x="684367" y="1675564"/>
                  </a:cubicBezTo>
                  <a:cubicBezTo>
                    <a:pt x="618161" y="1758716"/>
                    <a:pt x="555512" y="1844763"/>
                    <a:pt x="497153" y="1933588"/>
                  </a:cubicBezTo>
                  <a:cubicBezTo>
                    <a:pt x="439775" y="2022877"/>
                    <a:pt x="385584" y="2114367"/>
                    <a:pt x="337770" y="2208983"/>
                  </a:cubicBezTo>
                  <a:cubicBezTo>
                    <a:pt x="325388" y="2232493"/>
                    <a:pt x="313862" y="2256349"/>
                    <a:pt x="302461" y="2280207"/>
                  </a:cubicBezTo>
                  <a:lnTo>
                    <a:pt x="285296" y="2316107"/>
                  </a:lnTo>
                  <a:lnTo>
                    <a:pt x="268991" y="2352355"/>
                  </a:lnTo>
                  <a:cubicBezTo>
                    <a:pt x="258324" y="2376560"/>
                    <a:pt x="247535" y="2400764"/>
                    <a:pt x="237849" y="2425432"/>
                  </a:cubicBezTo>
                  <a:cubicBezTo>
                    <a:pt x="228163" y="2450099"/>
                    <a:pt x="217498" y="2474419"/>
                    <a:pt x="208670" y="2499319"/>
                  </a:cubicBezTo>
                  <a:cubicBezTo>
                    <a:pt x="170909" y="2598219"/>
                    <a:pt x="138908" y="2699206"/>
                    <a:pt x="113775" y="2801929"/>
                  </a:cubicBezTo>
                  <a:cubicBezTo>
                    <a:pt x="62773" y="3006911"/>
                    <a:pt x="36659" y="3217917"/>
                    <a:pt x="36781" y="3428922"/>
                  </a:cubicBezTo>
                  <a:cubicBezTo>
                    <a:pt x="37394" y="3534078"/>
                    <a:pt x="47816" y="3639001"/>
                    <a:pt x="69148" y="3741955"/>
                  </a:cubicBezTo>
                  <a:cubicBezTo>
                    <a:pt x="91585" y="3844679"/>
                    <a:pt x="124074" y="3945202"/>
                    <a:pt x="167966" y="4041323"/>
                  </a:cubicBezTo>
                  <a:cubicBezTo>
                    <a:pt x="178387" y="4065528"/>
                    <a:pt x="190525" y="4089153"/>
                    <a:pt x="202049" y="4112894"/>
                  </a:cubicBezTo>
                  <a:cubicBezTo>
                    <a:pt x="214555" y="4136288"/>
                    <a:pt x="226447" y="4159912"/>
                    <a:pt x="239933" y="4182843"/>
                  </a:cubicBezTo>
                  <a:cubicBezTo>
                    <a:pt x="265680" y="4229167"/>
                    <a:pt x="294368" y="4274101"/>
                    <a:pt x="323916" y="4318456"/>
                  </a:cubicBezTo>
                  <a:cubicBezTo>
                    <a:pt x="353341" y="4362927"/>
                    <a:pt x="384849" y="4406240"/>
                    <a:pt x="416604" y="4449436"/>
                  </a:cubicBezTo>
                  <a:cubicBezTo>
                    <a:pt x="448847" y="4492286"/>
                    <a:pt x="482319" y="4534557"/>
                    <a:pt x="515911" y="4576711"/>
                  </a:cubicBezTo>
                  <a:cubicBezTo>
                    <a:pt x="583219" y="4661137"/>
                    <a:pt x="653594" y="4743825"/>
                    <a:pt x="722619" y="4828482"/>
                  </a:cubicBezTo>
                  <a:cubicBezTo>
                    <a:pt x="757315" y="4870637"/>
                    <a:pt x="791889" y="4913138"/>
                    <a:pt x="825972" y="4956104"/>
                  </a:cubicBezTo>
                  <a:cubicBezTo>
                    <a:pt x="859934" y="4998722"/>
                    <a:pt x="893649" y="5044004"/>
                    <a:pt x="926506" y="5085347"/>
                  </a:cubicBezTo>
                  <a:cubicBezTo>
                    <a:pt x="959119" y="5127734"/>
                    <a:pt x="993324" y="5168847"/>
                    <a:pt x="1027040" y="5210191"/>
                  </a:cubicBezTo>
                  <a:cubicBezTo>
                    <a:pt x="1061737" y="5250840"/>
                    <a:pt x="1096188" y="5291488"/>
                    <a:pt x="1132110" y="5330748"/>
                  </a:cubicBezTo>
                  <a:cubicBezTo>
                    <a:pt x="1203465" y="5409731"/>
                    <a:pt x="1277639" y="5485818"/>
                    <a:pt x="1354880" y="5558083"/>
                  </a:cubicBezTo>
                  <a:cubicBezTo>
                    <a:pt x="1509603" y="5702266"/>
                    <a:pt x="1676588" y="5830930"/>
                    <a:pt x="1855220" y="5937591"/>
                  </a:cubicBezTo>
                  <a:cubicBezTo>
                    <a:pt x="1944720" y="5990632"/>
                    <a:pt x="2036549" y="6039272"/>
                    <a:pt x="2131810" y="6080268"/>
                  </a:cubicBezTo>
                  <a:cubicBezTo>
                    <a:pt x="2226460" y="6122423"/>
                    <a:pt x="2324173" y="6157977"/>
                    <a:pt x="2423726" y="6188087"/>
                  </a:cubicBezTo>
                  <a:cubicBezTo>
                    <a:pt x="2523280" y="6218313"/>
                    <a:pt x="2624794" y="6242749"/>
                    <a:pt x="2727780" y="6262552"/>
                  </a:cubicBezTo>
                  <a:cubicBezTo>
                    <a:pt x="2830890" y="6282008"/>
                    <a:pt x="2935714" y="6295326"/>
                    <a:pt x="3041276" y="6304245"/>
                  </a:cubicBezTo>
                  <a:cubicBezTo>
                    <a:pt x="3146836" y="6313277"/>
                    <a:pt x="3253499" y="6317215"/>
                    <a:pt x="3360532" y="6317331"/>
                  </a:cubicBezTo>
                  <a:cubicBezTo>
                    <a:pt x="3387259" y="6317331"/>
                    <a:pt x="3414354" y="6317794"/>
                    <a:pt x="3439855" y="6316751"/>
                  </a:cubicBezTo>
                  <a:lnTo>
                    <a:pt x="3478721" y="6315826"/>
                  </a:lnTo>
                  <a:lnTo>
                    <a:pt x="3517463" y="6313971"/>
                  </a:lnTo>
                  <a:cubicBezTo>
                    <a:pt x="3569078" y="6311772"/>
                    <a:pt x="3620449" y="6306907"/>
                    <a:pt x="3671452" y="6301233"/>
                  </a:cubicBezTo>
                  <a:cubicBezTo>
                    <a:pt x="3875707" y="6277608"/>
                    <a:pt x="4074445" y="6225841"/>
                    <a:pt x="4265460" y="6149638"/>
                  </a:cubicBezTo>
                  <a:cubicBezTo>
                    <a:pt x="4361212" y="6111884"/>
                    <a:pt x="4454636" y="6067065"/>
                    <a:pt x="4546587" y="6018079"/>
                  </a:cubicBezTo>
                  <a:cubicBezTo>
                    <a:pt x="4638662" y="5969322"/>
                    <a:pt x="4729020" y="5915240"/>
                    <a:pt x="4818030" y="5858029"/>
                  </a:cubicBezTo>
                  <a:cubicBezTo>
                    <a:pt x="4907038" y="5800703"/>
                    <a:pt x="4994577" y="5739672"/>
                    <a:pt x="5081870" y="5676903"/>
                  </a:cubicBezTo>
                  <a:cubicBezTo>
                    <a:pt x="5125392" y="5645519"/>
                    <a:pt x="5168794" y="5613324"/>
                    <a:pt x="5212073" y="5581013"/>
                  </a:cubicBezTo>
                  <a:lnTo>
                    <a:pt x="5343625" y="5481533"/>
                  </a:lnTo>
                  <a:cubicBezTo>
                    <a:pt x="5432696" y="5414768"/>
                    <a:pt x="5521951" y="5349452"/>
                    <a:pt x="5610378" y="5284425"/>
                  </a:cubicBezTo>
                  <a:lnTo>
                    <a:pt x="5822102" y="5126414"/>
                  </a:lnTo>
                  <a:lnTo>
                    <a:pt x="5822102" y="5556641"/>
                  </a:lnTo>
                  <a:lnTo>
                    <a:pt x="5576325" y="5749979"/>
                  </a:lnTo>
                  <a:lnTo>
                    <a:pt x="5447715" y="5852818"/>
                  </a:lnTo>
                  <a:cubicBezTo>
                    <a:pt x="5403945" y="5887445"/>
                    <a:pt x="5359932" y="5922073"/>
                    <a:pt x="5315059" y="5956236"/>
                  </a:cubicBezTo>
                  <a:cubicBezTo>
                    <a:pt x="5225682" y="6024680"/>
                    <a:pt x="5133976" y="6091734"/>
                    <a:pt x="5038468" y="6155776"/>
                  </a:cubicBezTo>
                  <a:cubicBezTo>
                    <a:pt x="4943084" y="6219703"/>
                    <a:pt x="4845002" y="6281777"/>
                    <a:pt x="4741892" y="6338292"/>
                  </a:cubicBezTo>
                  <a:cubicBezTo>
                    <a:pt x="4638784" y="6394692"/>
                    <a:pt x="4532120" y="6447038"/>
                    <a:pt x="4420920" y="6492203"/>
                  </a:cubicBezTo>
                  <a:cubicBezTo>
                    <a:pt x="4199255" y="6583693"/>
                    <a:pt x="3959813" y="6644840"/>
                    <a:pt x="3717672" y="6670434"/>
                  </a:cubicBezTo>
                  <a:cubicBezTo>
                    <a:pt x="3657106" y="6676456"/>
                    <a:pt x="3596419" y="6681321"/>
                    <a:pt x="3535853" y="6683289"/>
                  </a:cubicBezTo>
                  <a:lnTo>
                    <a:pt x="3490367" y="6684910"/>
                  </a:lnTo>
                  <a:lnTo>
                    <a:pt x="3445005" y="6685142"/>
                  </a:lnTo>
                  <a:cubicBezTo>
                    <a:pt x="3414354" y="6685605"/>
                    <a:pt x="3385297" y="6684679"/>
                    <a:pt x="3355872" y="6684100"/>
                  </a:cubicBezTo>
                  <a:cubicBezTo>
                    <a:pt x="3297146" y="6683405"/>
                    <a:pt x="3238052" y="6680047"/>
                    <a:pt x="3179203" y="6677150"/>
                  </a:cubicBezTo>
                  <a:cubicBezTo>
                    <a:pt x="3120232" y="6672519"/>
                    <a:pt x="3061259" y="6668233"/>
                    <a:pt x="3002410" y="6661169"/>
                  </a:cubicBezTo>
                  <a:cubicBezTo>
                    <a:pt x="2884589" y="6647851"/>
                    <a:pt x="2766891" y="6629669"/>
                    <a:pt x="2650296" y="6604191"/>
                  </a:cubicBezTo>
                  <a:cubicBezTo>
                    <a:pt x="2533702" y="6578713"/>
                    <a:pt x="2418456" y="6545938"/>
                    <a:pt x="2306028" y="6505869"/>
                  </a:cubicBezTo>
                  <a:cubicBezTo>
                    <a:pt x="2193602" y="6465683"/>
                    <a:pt x="2084118" y="6417738"/>
                    <a:pt x="1978803" y="6363307"/>
                  </a:cubicBezTo>
                  <a:cubicBezTo>
                    <a:pt x="1873855" y="6308066"/>
                    <a:pt x="1773077" y="6246340"/>
                    <a:pt x="1678428" y="6177779"/>
                  </a:cubicBezTo>
                  <a:cubicBezTo>
                    <a:pt x="1488393" y="6041356"/>
                    <a:pt x="1321900" y="5881423"/>
                    <a:pt x="1175880" y="5710373"/>
                  </a:cubicBezTo>
                  <a:cubicBezTo>
                    <a:pt x="1103177" y="5624441"/>
                    <a:pt x="1035501" y="5535732"/>
                    <a:pt x="971502" y="5445399"/>
                  </a:cubicBezTo>
                  <a:cubicBezTo>
                    <a:pt x="907380" y="5355069"/>
                    <a:pt x="847550" y="5262768"/>
                    <a:pt x="790909" y="5169078"/>
                  </a:cubicBezTo>
                  <a:cubicBezTo>
                    <a:pt x="761974" y="5121712"/>
                    <a:pt x="735492" y="5077357"/>
                    <a:pt x="706680" y="5031959"/>
                  </a:cubicBezTo>
                  <a:cubicBezTo>
                    <a:pt x="678114" y="4986910"/>
                    <a:pt x="649058" y="4941860"/>
                    <a:pt x="619143" y="4897157"/>
                  </a:cubicBezTo>
                  <a:lnTo>
                    <a:pt x="436465" y="4628710"/>
                  </a:lnTo>
                  <a:cubicBezTo>
                    <a:pt x="406182" y="4583544"/>
                    <a:pt x="376267" y="4538147"/>
                    <a:pt x="347088" y="4492171"/>
                  </a:cubicBezTo>
                  <a:cubicBezTo>
                    <a:pt x="317908" y="4446194"/>
                    <a:pt x="288974" y="4400102"/>
                    <a:pt x="262001" y="4352619"/>
                  </a:cubicBezTo>
                  <a:cubicBezTo>
                    <a:pt x="207934" y="4258119"/>
                    <a:pt x="158280" y="4160840"/>
                    <a:pt x="118679" y="4059853"/>
                  </a:cubicBezTo>
                  <a:cubicBezTo>
                    <a:pt x="78343" y="3959214"/>
                    <a:pt x="48429" y="3854870"/>
                    <a:pt x="28322" y="3749136"/>
                  </a:cubicBezTo>
                  <a:cubicBezTo>
                    <a:pt x="9073" y="3643402"/>
                    <a:pt x="0" y="3536046"/>
                    <a:pt x="0" y="3428922"/>
                  </a:cubicBezTo>
                  <a:cubicBezTo>
                    <a:pt x="1594" y="3001816"/>
                    <a:pt x="89010" y="2575868"/>
                    <a:pt x="253052" y="2174356"/>
                  </a:cubicBezTo>
                  <a:cubicBezTo>
                    <a:pt x="294246" y="2074066"/>
                    <a:pt x="338873" y="1974700"/>
                    <a:pt x="389141" y="1877652"/>
                  </a:cubicBezTo>
                  <a:cubicBezTo>
                    <a:pt x="438672" y="1780256"/>
                    <a:pt x="493230" y="1684945"/>
                    <a:pt x="552079" y="1591834"/>
                  </a:cubicBezTo>
                  <a:cubicBezTo>
                    <a:pt x="669900" y="1405728"/>
                    <a:pt x="804394" y="1227729"/>
                    <a:pt x="954950" y="1061773"/>
                  </a:cubicBezTo>
                  <a:cubicBezTo>
                    <a:pt x="1030597" y="979085"/>
                    <a:pt x="1109552" y="898829"/>
                    <a:pt x="1192922" y="822626"/>
                  </a:cubicBezTo>
                  <a:cubicBezTo>
                    <a:pt x="1213642" y="803402"/>
                    <a:pt x="1234483" y="784409"/>
                    <a:pt x="1255939" y="765880"/>
                  </a:cubicBezTo>
                  <a:cubicBezTo>
                    <a:pt x="1277273" y="747234"/>
                    <a:pt x="1298237" y="728241"/>
                    <a:pt x="1320183" y="710291"/>
                  </a:cubicBezTo>
                  <a:cubicBezTo>
                    <a:pt x="1363585" y="673811"/>
                    <a:pt x="1408088" y="638489"/>
                    <a:pt x="1452961" y="603514"/>
                  </a:cubicBezTo>
                  <a:cubicBezTo>
                    <a:pt x="1633310" y="464543"/>
                    <a:pt x="1828125" y="341437"/>
                    <a:pt x="2033360" y="235818"/>
                  </a:cubicBezTo>
                  <a:cubicBezTo>
                    <a:pt x="2187242" y="156561"/>
                    <a:pt x="2347554" y="87597"/>
                    <a:pt x="2512513" y="3001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5102EBE-A80F-4CFF-B1DD-941EF9728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04998" y="98659"/>
              <a:ext cx="5774333" cy="6315453"/>
            </a:xfrm>
            <a:custGeom>
              <a:avLst/>
              <a:gdLst>
                <a:gd name="connsiteX0" fmla="*/ 3707237 w 5774333"/>
                <a:gd name="connsiteY0" fmla="*/ 1489 h 6315453"/>
                <a:gd name="connsiteX1" fmla="*/ 4037665 w 5774333"/>
                <a:gd name="connsiteY1" fmla="*/ 6121 h 6315453"/>
                <a:gd name="connsiteX2" fmla="*/ 4692239 w 5774333"/>
                <a:gd name="connsiteY2" fmla="*/ 102128 h 6315453"/>
                <a:gd name="connsiteX3" fmla="*/ 5315059 w 5774333"/>
                <a:gd name="connsiteY3" fmla="*/ 324945 h 6315453"/>
                <a:gd name="connsiteX4" fmla="*/ 5738325 w 5774333"/>
                <a:gd name="connsiteY4" fmla="*/ 578286 h 6315453"/>
                <a:gd name="connsiteX5" fmla="*/ 5774333 w 5774333"/>
                <a:gd name="connsiteY5" fmla="*/ 606551 h 6315453"/>
                <a:gd name="connsiteX6" fmla="*/ 5774333 w 5774333"/>
                <a:gd name="connsiteY6" fmla="*/ 975490 h 6315453"/>
                <a:gd name="connsiteX7" fmla="*/ 5676001 w 5774333"/>
                <a:gd name="connsiteY7" fmla="*/ 889749 h 6315453"/>
                <a:gd name="connsiteX8" fmla="*/ 5177132 w 5774333"/>
                <a:gd name="connsiteY8" fmla="*/ 581926 h 6315453"/>
                <a:gd name="connsiteX9" fmla="*/ 4615735 w 5774333"/>
                <a:gd name="connsiteY9" fmla="*/ 388640 h 6315453"/>
                <a:gd name="connsiteX10" fmla="*/ 4020010 w 5774333"/>
                <a:gd name="connsiteY10" fmla="*/ 308500 h 6315453"/>
                <a:gd name="connsiteX11" fmla="*/ 3416315 w 5774333"/>
                <a:gd name="connsiteY11" fmla="*/ 328882 h 6315453"/>
                <a:gd name="connsiteX12" fmla="*/ 2823779 w 5774333"/>
                <a:gd name="connsiteY12" fmla="*/ 446545 h 6315453"/>
                <a:gd name="connsiteX13" fmla="*/ 2256987 w 5774333"/>
                <a:gd name="connsiteY13" fmla="*/ 651296 h 6315453"/>
                <a:gd name="connsiteX14" fmla="*/ 1244169 w 5774333"/>
                <a:gd name="connsiteY14" fmla="*/ 1280374 h 6315453"/>
                <a:gd name="connsiteX15" fmla="*/ 830141 w 5774333"/>
                <a:gd name="connsiteY15" fmla="*/ 1700184 h 6315453"/>
                <a:gd name="connsiteX16" fmla="*/ 502792 w 5774333"/>
                <a:gd name="connsiteY16" fmla="*/ 2182300 h 6315453"/>
                <a:gd name="connsiteX17" fmla="*/ 280637 w 5774333"/>
                <a:gd name="connsiteY17" fmla="*/ 2715256 h 6315453"/>
                <a:gd name="connsiteX18" fmla="*/ 199843 w 5774333"/>
                <a:gd name="connsiteY18" fmla="*/ 3283418 h 6315453"/>
                <a:gd name="connsiteX19" fmla="*/ 233926 w 5774333"/>
                <a:gd name="connsiteY19" fmla="*/ 3561593 h 6315453"/>
                <a:gd name="connsiteX20" fmla="*/ 334582 w 5774333"/>
                <a:gd name="connsiteY20" fmla="*/ 3821816 h 6315453"/>
                <a:gd name="connsiteX21" fmla="*/ 404834 w 5774333"/>
                <a:gd name="connsiteY21" fmla="*/ 3944343 h 6315453"/>
                <a:gd name="connsiteX22" fmla="*/ 485506 w 5774333"/>
                <a:gd name="connsiteY22" fmla="*/ 4062932 h 6315453"/>
                <a:gd name="connsiteX23" fmla="*/ 671861 w 5774333"/>
                <a:gd name="connsiteY23" fmla="*/ 4292120 h 6315453"/>
                <a:gd name="connsiteX24" fmla="*/ 873542 w 5774333"/>
                <a:gd name="connsiteY24" fmla="*/ 4523044 h 6315453"/>
                <a:gd name="connsiteX25" fmla="*/ 973831 w 5774333"/>
                <a:gd name="connsiteY25" fmla="*/ 4643601 h 6315453"/>
                <a:gd name="connsiteX26" fmla="*/ 1022014 w 5774333"/>
                <a:gd name="connsiteY26" fmla="*/ 4702780 h 6315453"/>
                <a:gd name="connsiteX27" fmla="*/ 1069215 w 5774333"/>
                <a:gd name="connsiteY27" fmla="*/ 4759411 h 6315453"/>
                <a:gd name="connsiteX28" fmla="*/ 1474784 w 5774333"/>
                <a:gd name="connsiteY28" fmla="*/ 5177948 h 6315453"/>
                <a:gd name="connsiteX29" fmla="*/ 1690442 w 5774333"/>
                <a:gd name="connsiteY29" fmla="*/ 5366255 h 6315453"/>
                <a:gd name="connsiteX30" fmla="*/ 1916276 w 5774333"/>
                <a:gd name="connsiteY30" fmla="*/ 5539852 h 6315453"/>
                <a:gd name="connsiteX31" fmla="*/ 2420784 w 5774333"/>
                <a:gd name="connsiteY31" fmla="*/ 5814437 h 6315453"/>
                <a:gd name="connsiteX32" fmla="*/ 2703015 w 5774333"/>
                <a:gd name="connsiteY32" fmla="*/ 5892029 h 6315453"/>
                <a:gd name="connsiteX33" fmla="*/ 2775350 w 5774333"/>
                <a:gd name="connsiteY33" fmla="*/ 5905695 h 6315453"/>
                <a:gd name="connsiteX34" fmla="*/ 2848299 w 5774333"/>
                <a:gd name="connsiteY34" fmla="*/ 5917161 h 6315453"/>
                <a:gd name="connsiteX35" fmla="*/ 2995544 w 5774333"/>
                <a:gd name="connsiteY35" fmla="*/ 5933605 h 6315453"/>
                <a:gd name="connsiteX36" fmla="*/ 3069596 w 5774333"/>
                <a:gd name="connsiteY36" fmla="*/ 5938933 h 6315453"/>
                <a:gd name="connsiteX37" fmla="*/ 3143894 w 5774333"/>
                <a:gd name="connsiteY37" fmla="*/ 5942639 h 6315453"/>
                <a:gd name="connsiteX38" fmla="*/ 3218436 w 5774333"/>
                <a:gd name="connsiteY38" fmla="*/ 5944260 h 6315453"/>
                <a:gd name="connsiteX39" fmla="*/ 3293101 w 5774333"/>
                <a:gd name="connsiteY39" fmla="*/ 5943913 h 6315453"/>
                <a:gd name="connsiteX40" fmla="*/ 3330494 w 5774333"/>
                <a:gd name="connsiteY40" fmla="*/ 5943565 h 6315453"/>
                <a:gd name="connsiteX41" fmla="*/ 3366540 w 5774333"/>
                <a:gd name="connsiteY41" fmla="*/ 5942059 h 6315453"/>
                <a:gd name="connsiteX42" fmla="*/ 3402462 w 5774333"/>
                <a:gd name="connsiteY42" fmla="*/ 5940323 h 6315453"/>
                <a:gd name="connsiteX43" fmla="*/ 3438262 w 5774333"/>
                <a:gd name="connsiteY43" fmla="*/ 5937543 h 6315453"/>
                <a:gd name="connsiteX44" fmla="*/ 3580236 w 5774333"/>
                <a:gd name="connsiteY44" fmla="*/ 5920982 h 6315453"/>
                <a:gd name="connsiteX45" fmla="*/ 4121034 w 5774333"/>
                <a:gd name="connsiteY45" fmla="*/ 5753290 h 6315453"/>
                <a:gd name="connsiteX46" fmla="*/ 4620639 w 5774333"/>
                <a:gd name="connsiteY46" fmla="*/ 5459364 h 6315453"/>
                <a:gd name="connsiteX47" fmla="*/ 4741771 w 5774333"/>
                <a:gd name="connsiteY47" fmla="*/ 5372971 h 6315453"/>
                <a:gd name="connsiteX48" fmla="*/ 4862901 w 5774333"/>
                <a:gd name="connsiteY48" fmla="*/ 5283682 h 6315453"/>
                <a:gd name="connsiteX49" fmla="*/ 5108229 w 5774333"/>
                <a:gd name="connsiteY49" fmla="*/ 5098386 h 6315453"/>
                <a:gd name="connsiteX50" fmla="*/ 5612493 w 5774333"/>
                <a:gd name="connsiteY50" fmla="*/ 4739724 h 6315453"/>
                <a:gd name="connsiteX51" fmla="*/ 5774333 w 5774333"/>
                <a:gd name="connsiteY51" fmla="*/ 4623488 h 6315453"/>
                <a:gd name="connsiteX52" fmla="*/ 5774333 w 5774333"/>
                <a:gd name="connsiteY52" fmla="*/ 5232926 h 6315453"/>
                <a:gd name="connsiteX53" fmla="*/ 5676492 w 5774333"/>
                <a:gd name="connsiteY53" fmla="*/ 5306859 h 6315453"/>
                <a:gd name="connsiteX54" fmla="*/ 5426260 w 5774333"/>
                <a:gd name="connsiteY54" fmla="*/ 5486233 h 6315453"/>
                <a:gd name="connsiteX55" fmla="*/ 5300225 w 5774333"/>
                <a:gd name="connsiteY55" fmla="*/ 5576217 h 6315453"/>
                <a:gd name="connsiteX56" fmla="*/ 5170757 w 5774333"/>
                <a:gd name="connsiteY56" fmla="*/ 5666780 h 6315453"/>
                <a:gd name="connsiteX57" fmla="*/ 5038100 w 5774333"/>
                <a:gd name="connsiteY57" fmla="*/ 5756185 h 6315453"/>
                <a:gd name="connsiteX58" fmla="*/ 4901276 w 5774333"/>
                <a:gd name="connsiteY58" fmla="*/ 5843043 h 6315453"/>
                <a:gd name="connsiteX59" fmla="*/ 4614019 w 5774333"/>
                <a:gd name="connsiteY59" fmla="*/ 6006103 h 6315453"/>
                <a:gd name="connsiteX60" fmla="*/ 4305061 w 5774333"/>
                <a:gd name="connsiteY60" fmla="*/ 6144726 h 6315453"/>
                <a:gd name="connsiteX61" fmla="*/ 3632710 w 5774333"/>
                <a:gd name="connsiteY61" fmla="*/ 6304196 h 6315453"/>
                <a:gd name="connsiteX62" fmla="*/ 3459594 w 5774333"/>
                <a:gd name="connsiteY62" fmla="*/ 6314504 h 6315453"/>
                <a:gd name="connsiteX63" fmla="*/ 3416315 w 5774333"/>
                <a:gd name="connsiteY63" fmla="*/ 6315429 h 6315453"/>
                <a:gd name="connsiteX64" fmla="*/ 3373159 w 5774333"/>
                <a:gd name="connsiteY64" fmla="*/ 6315198 h 6315453"/>
                <a:gd name="connsiteX65" fmla="*/ 3330127 w 5774333"/>
                <a:gd name="connsiteY65" fmla="*/ 6314735 h 6315453"/>
                <a:gd name="connsiteX66" fmla="*/ 3288320 w 5774333"/>
                <a:gd name="connsiteY66" fmla="*/ 6313230 h 6315453"/>
                <a:gd name="connsiteX67" fmla="*/ 2954350 w 5774333"/>
                <a:gd name="connsiteY67" fmla="*/ 6288098 h 6315453"/>
                <a:gd name="connsiteX68" fmla="*/ 2622466 w 5774333"/>
                <a:gd name="connsiteY68" fmla="*/ 6232742 h 6315453"/>
                <a:gd name="connsiteX69" fmla="*/ 2296466 w 5774333"/>
                <a:gd name="connsiteY69" fmla="*/ 6146001 h 6315453"/>
                <a:gd name="connsiteX70" fmla="*/ 1672419 w 5774333"/>
                <a:gd name="connsiteY70" fmla="*/ 5885197 h 6315453"/>
                <a:gd name="connsiteX71" fmla="*/ 1146578 w 5774333"/>
                <a:gd name="connsiteY71" fmla="*/ 5479168 h 6315453"/>
                <a:gd name="connsiteX72" fmla="*/ 933372 w 5774333"/>
                <a:gd name="connsiteY72" fmla="*/ 5234810 h 6315453"/>
                <a:gd name="connsiteX73" fmla="*/ 747140 w 5774333"/>
                <a:gd name="connsiteY73" fmla="*/ 4976091 h 6315453"/>
                <a:gd name="connsiteX74" fmla="*/ 703616 w 5774333"/>
                <a:gd name="connsiteY74" fmla="*/ 4910196 h 6315453"/>
                <a:gd name="connsiteX75" fmla="*/ 662053 w 5774333"/>
                <a:gd name="connsiteY75" fmla="*/ 4846269 h 6315453"/>
                <a:gd name="connsiteX76" fmla="*/ 580033 w 5774333"/>
                <a:gd name="connsiteY76" fmla="*/ 4722352 h 6315453"/>
                <a:gd name="connsiteX77" fmla="*/ 410105 w 5774333"/>
                <a:gd name="connsiteY77" fmla="*/ 4469193 h 6315453"/>
                <a:gd name="connsiteX78" fmla="*/ 244224 w 5774333"/>
                <a:gd name="connsiteY78" fmla="*/ 4201556 h 6315453"/>
                <a:gd name="connsiteX79" fmla="*/ 169437 w 5774333"/>
                <a:gd name="connsiteY79" fmla="*/ 4059690 h 6315453"/>
                <a:gd name="connsiteX80" fmla="*/ 105929 w 5774333"/>
                <a:gd name="connsiteY80" fmla="*/ 3911221 h 6315453"/>
                <a:gd name="connsiteX81" fmla="*/ 57256 w 5774333"/>
                <a:gd name="connsiteY81" fmla="*/ 3757195 h 6315453"/>
                <a:gd name="connsiteX82" fmla="*/ 39111 w 5774333"/>
                <a:gd name="connsiteY82" fmla="*/ 3678677 h 6315453"/>
                <a:gd name="connsiteX83" fmla="*/ 31142 w 5774333"/>
                <a:gd name="connsiteY83" fmla="*/ 3639300 h 6315453"/>
                <a:gd name="connsiteX84" fmla="*/ 24521 w 5774333"/>
                <a:gd name="connsiteY84" fmla="*/ 3599809 h 6315453"/>
                <a:gd name="connsiteX85" fmla="*/ 0 w 5774333"/>
                <a:gd name="connsiteY85" fmla="*/ 3283418 h 6315453"/>
                <a:gd name="connsiteX86" fmla="*/ 68045 w 5774333"/>
                <a:gd name="connsiteY86" fmla="*/ 2666963 h 6315453"/>
                <a:gd name="connsiteX87" fmla="*/ 272546 w 5774333"/>
                <a:gd name="connsiteY87" fmla="*/ 2076334 h 6315453"/>
                <a:gd name="connsiteX88" fmla="*/ 1039300 w 5774333"/>
                <a:gd name="connsiteY88" fmla="*/ 1073307 h 6315453"/>
                <a:gd name="connsiteX89" fmla="*/ 1547733 w 5774333"/>
                <a:gd name="connsiteY89" fmla="*/ 680365 h 6315453"/>
                <a:gd name="connsiteX90" fmla="*/ 2115995 w 5774333"/>
                <a:gd name="connsiteY90" fmla="*/ 368373 h 6315453"/>
                <a:gd name="connsiteX91" fmla="*/ 3377451 w 5774333"/>
                <a:gd name="connsiteY91" fmla="*/ 24304 h 6315453"/>
                <a:gd name="connsiteX92" fmla="*/ 3707237 w 5774333"/>
                <a:gd name="connsiteY92" fmla="*/ 1489 h 631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74333" h="6315453">
                  <a:moveTo>
                    <a:pt x="3707237" y="1489"/>
                  </a:moveTo>
                  <a:cubicBezTo>
                    <a:pt x="3817502" y="-1522"/>
                    <a:pt x="3927875" y="41"/>
                    <a:pt x="4037665" y="6121"/>
                  </a:cubicBezTo>
                  <a:cubicBezTo>
                    <a:pt x="4257614" y="18745"/>
                    <a:pt x="4477439" y="49665"/>
                    <a:pt x="4692239" y="102128"/>
                  </a:cubicBezTo>
                  <a:cubicBezTo>
                    <a:pt x="4907039" y="154474"/>
                    <a:pt x="5116811" y="228592"/>
                    <a:pt x="5315059" y="324945"/>
                  </a:cubicBezTo>
                  <a:cubicBezTo>
                    <a:pt x="5463562" y="397211"/>
                    <a:pt x="5606133" y="481527"/>
                    <a:pt x="5738325" y="578286"/>
                  </a:cubicBezTo>
                  <a:lnTo>
                    <a:pt x="5774333" y="606551"/>
                  </a:lnTo>
                  <a:lnTo>
                    <a:pt x="5774333" y="975490"/>
                  </a:lnTo>
                  <a:lnTo>
                    <a:pt x="5676001" y="889749"/>
                  </a:lnTo>
                  <a:cubicBezTo>
                    <a:pt x="5522381" y="769886"/>
                    <a:pt x="5355519" y="665657"/>
                    <a:pt x="5177132" y="581926"/>
                  </a:cubicBezTo>
                  <a:cubicBezTo>
                    <a:pt x="4998867" y="497965"/>
                    <a:pt x="4810183" y="433574"/>
                    <a:pt x="4615735" y="388640"/>
                  </a:cubicBezTo>
                  <a:cubicBezTo>
                    <a:pt x="4421289" y="343591"/>
                    <a:pt x="4221446" y="317649"/>
                    <a:pt x="4020010" y="308500"/>
                  </a:cubicBezTo>
                  <a:cubicBezTo>
                    <a:pt x="3818207" y="298887"/>
                    <a:pt x="3616649" y="305257"/>
                    <a:pt x="3416315" y="328882"/>
                  </a:cubicBezTo>
                  <a:cubicBezTo>
                    <a:pt x="3216106" y="352623"/>
                    <a:pt x="3017736" y="392346"/>
                    <a:pt x="2823779" y="446545"/>
                  </a:cubicBezTo>
                  <a:cubicBezTo>
                    <a:pt x="2629699" y="500513"/>
                    <a:pt x="2440401" y="570345"/>
                    <a:pt x="2256987" y="651296"/>
                  </a:cubicBezTo>
                  <a:cubicBezTo>
                    <a:pt x="1889058" y="811461"/>
                    <a:pt x="1545527" y="1023856"/>
                    <a:pt x="1244169" y="1280374"/>
                  </a:cubicBezTo>
                  <a:cubicBezTo>
                    <a:pt x="1093982" y="1409039"/>
                    <a:pt x="954828" y="1549400"/>
                    <a:pt x="830141" y="1700184"/>
                  </a:cubicBezTo>
                  <a:cubicBezTo>
                    <a:pt x="705209" y="1850736"/>
                    <a:pt x="594989" y="2012176"/>
                    <a:pt x="502792" y="2182300"/>
                  </a:cubicBezTo>
                  <a:cubicBezTo>
                    <a:pt x="410595" y="2352308"/>
                    <a:pt x="333847" y="2530307"/>
                    <a:pt x="280637" y="2715256"/>
                  </a:cubicBezTo>
                  <a:cubicBezTo>
                    <a:pt x="227306" y="2899741"/>
                    <a:pt x="199719" y="3091521"/>
                    <a:pt x="199843" y="3283418"/>
                  </a:cubicBezTo>
                  <a:cubicBezTo>
                    <a:pt x="200946" y="3377687"/>
                    <a:pt x="210754" y="3471261"/>
                    <a:pt x="233926" y="3561593"/>
                  </a:cubicBezTo>
                  <a:cubicBezTo>
                    <a:pt x="256730" y="3652040"/>
                    <a:pt x="292162" y="3738550"/>
                    <a:pt x="334582" y="3821816"/>
                  </a:cubicBezTo>
                  <a:cubicBezTo>
                    <a:pt x="356038" y="3863392"/>
                    <a:pt x="379823" y="3904157"/>
                    <a:pt x="404834" y="3944343"/>
                  </a:cubicBezTo>
                  <a:cubicBezTo>
                    <a:pt x="430212" y="3984413"/>
                    <a:pt x="457308" y="4023905"/>
                    <a:pt x="485506" y="4062932"/>
                  </a:cubicBezTo>
                  <a:cubicBezTo>
                    <a:pt x="542639" y="4140757"/>
                    <a:pt x="606146" y="4216265"/>
                    <a:pt x="671861" y="4292120"/>
                  </a:cubicBezTo>
                  <a:cubicBezTo>
                    <a:pt x="737576" y="4368091"/>
                    <a:pt x="806234" y="4444062"/>
                    <a:pt x="873542" y="4523044"/>
                  </a:cubicBezTo>
                  <a:cubicBezTo>
                    <a:pt x="907258" y="4562419"/>
                    <a:pt x="940606" y="4602721"/>
                    <a:pt x="973831" y="4643601"/>
                  </a:cubicBezTo>
                  <a:lnTo>
                    <a:pt x="1022014" y="4702780"/>
                  </a:lnTo>
                  <a:cubicBezTo>
                    <a:pt x="1037829" y="4721658"/>
                    <a:pt x="1052910" y="4740998"/>
                    <a:pt x="1069215" y="4759411"/>
                  </a:cubicBezTo>
                  <a:cubicBezTo>
                    <a:pt x="1196477" y="4909269"/>
                    <a:pt x="1334527" y="5047199"/>
                    <a:pt x="1474784" y="5177948"/>
                  </a:cubicBezTo>
                  <a:cubicBezTo>
                    <a:pt x="1545281" y="5243033"/>
                    <a:pt x="1617003" y="5305917"/>
                    <a:pt x="1690442" y="5366255"/>
                  </a:cubicBezTo>
                  <a:cubicBezTo>
                    <a:pt x="1763881" y="5426591"/>
                    <a:pt x="1838668" y="5484959"/>
                    <a:pt x="1916276" y="5539852"/>
                  </a:cubicBezTo>
                  <a:cubicBezTo>
                    <a:pt x="2070877" y="5649872"/>
                    <a:pt x="2237617" y="5748194"/>
                    <a:pt x="2420784" y="5814437"/>
                  </a:cubicBezTo>
                  <a:cubicBezTo>
                    <a:pt x="2512124" y="5847559"/>
                    <a:pt x="2606773" y="5872921"/>
                    <a:pt x="2703015" y="5892029"/>
                  </a:cubicBezTo>
                  <a:cubicBezTo>
                    <a:pt x="2727168" y="5896546"/>
                    <a:pt x="2751075" y="5901758"/>
                    <a:pt x="2775350" y="5905695"/>
                  </a:cubicBezTo>
                  <a:lnTo>
                    <a:pt x="2848299" y="5917161"/>
                  </a:lnTo>
                  <a:cubicBezTo>
                    <a:pt x="2897218" y="5923298"/>
                    <a:pt x="2946136" y="5929784"/>
                    <a:pt x="2995544" y="5933605"/>
                  </a:cubicBezTo>
                  <a:cubicBezTo>
                    <a:pt x="3020188" y="5935806"/>
                    <a:pt x="3044831" y="5937891"/>
                    <a:pt x="3069596" y="5938933"/>
                  </a:cubicBezTo>
                  <a:cubicBezTo>
                    <a:pt x="3094362" y="5940090"/>
                    <a:pt x="3119005" y="5941943"/>
                    <a:pt x="3143894" y="5942639"/>
                  </a:cubicBezTo>
                  <a:lnTo>
                    <a:pt x="3218436" y="5944260"/>
                  </a:lnTo>
                  <a:cubicBezTo>
                    <a:pt x="3243201" y="5944838"/>
                    <a:pt x="3268212" y="5944029"/>
                    <a:pt x="3293101" y="5943913"/>
                  </a:cubicBezTo>
                  <a:lnTo>
                    <a:pt x="3330494" y="5943565"/>
                  </a:lnTo>
                  <a:cubicBezTo>
                    <a:pt x="3342632" y="5943218"/>
                    <a:pt x="3354524" y="5942523"/>
                    <a:pt x="3366540" y="5942059"/>
                  </a:cubicBezTo>
                  <a:cubicBezTo>
                    <a:pt x="3378554" y="5941480"/>
                    <a:pt x="3390570" y="5941134"/>
                    <a:pt x="3402462" y="5940323"/>
                  </a:cubicBezTo>
                  <a:lnTo>
                    <a:pt x="3438262" y="5937543"/>
                  </a:lnTo>
                  <a:cubicBezTo>
                    <a:pt x="3485954" y="5933953"/>
                    <a:pt x="3533279" y="5927931"/>
                    <a:pt x="3580236" y="5920982"/>
                  </a:cubicBezTo>
                  <a:cubicBezTo>
                    <a:pt x="3768185" y="5891567"/>
                    <a:pt x="3948901" y="5834010"/>
                    <a:pt x="4121034" y="5753290"/>
                  </a:cubicBezTo>
                  <a:cubicBezTo>
                    <a:pt x="4293782" y="5673497"/>
                    <a:pt x="4458191" y="5571353"/>
                    <a:pt x="4620639" y="5459364"/>
                  </a:cubicBezTo>
                  <a:cubicBezTo>
                    <a:pt x="4661221" y="5431455"/>
                    <a:pt x="4701557" y="5402271"/>
                    <a:pt x="4741771" y="5372971"/>
                  </a:cubicBezTo>
                  <a:cubicBezTo>
                    <a:pt x="4782230" y="5343672"/>
                    <a:pt x="4822566" y="5313908"/>
                    <a:pt x="4862901" y="5283682"/>
                  </a:cubicBezTo>
                  <a:lnTo>
                    <a:pt x="5108229" y="5098386"/>
                  </a:lnTo>
                  <a:cubicBezTo>
                    <a:pt x="5276563" y="4972270"/>
                    <a:pt x="5446489" y="4854838"/>
                    <a:pt x="5612493" y="4739724"/>
                  </a:cubicBezTo>
                  <a:lnTo>
                    <a:pt x="5774333" y="4623488"/>
                  </a:lnTo>
                  <a:lnTo>
                    <a:pt x="5774333" y="5232926"/>
                  </a:lnTo>
                  <a:lnTo>
                    <a:pt x="5676492" y="5306859"/>
                  </a:lnTo>
                  <a:cubicBezTo>
                    <a:pt x="5592693" y="5367905"/>
                    <a:pt x="5508955" y="5427286"/>
                    <a:pt x="5426260" y="5486233"/>
                  </a:cubicBezTo>
                  <a:lnTo>
                    <a:pt x="5300225" y="5576217"/>
                  </a:lnTo>
                  <a:cubicBezTo>
                    <a:pt x="5257559" y="5606443"/>
                    <a:pt x="5214525" y="5636901"/>
                    <a:pt x="5170757" y="5666780"/>
                  </a:cubicBezTo>
                  <a:cubicBezTo>
                    <a:pt x="5127110" y="5696775"/>
                    <a:pt x="5082973" y="5726654"/>
                    <a:pt x="5038100" y="5756185"/>
                  </a:cubicBezTo>
                  <a:cubicBezTo>
                    <a:pt x="4993106" y="5785486"/>
                    <a:pt x="4947743" y="5814553"/>
                    <a:pt x="4901276" y="5843043"/>
                  </a:cubicBezTo>
                  <a:cubicBezTo>
                    <a:pt x="4808835" y="5900136"/>
                    <a:pt x="4713449" y="5955494"/>
                    <a:pt x="4614019" y="6006103"/>
                  </a:cubicBezTo>
                  <a:cubicBezTo>
                    <a:pt x="4514711" y="6056943"/>
                    <a:pt x="4411971" y="6104192"/>
                    <a:pt x="4305061" y="6144726"/>
                  </a:cubicBezTo>
                  <a:cubicBezTo>
                    <a:pt x="4092223" y="6226952"/>
                    <a:pt x="3863569" y="6282424"/>
                    <a:pt x="3632710" y="6304196"/>
                  </a:cubicBezTo>
                  <a:cubicBezTo>
                    <a:pt x="3574964" y="6309408"/>
                    <a:pt x="3517218" y="6313345"/>
                    <a:pt x="3459594" y="6314504"/>
                  </a:cubicBezTo>
                  <a:lnTo>
                    <a:pt x="3416315" y="6315429"/>
                  </a:lnTo>
                  <a:cubicBezTo>
                    <a:pt x="3401971" y="6315546"/>
                    <a:pt x="3387505" y="6315198"/>
                    <a:pt x="3373159" y="6315198"/>
                  </a:cubicBezTo>
                  <a:lnTo>
                    <a:pt x="3330127" y="6314735"/>
                  </a:lnTo>
                  <a:lnTo>
                    <a:pt x="3288320" y="6313230"/>
                  </a:lnTo>
                  <a:cubicBezTo>
                    <a:pt x="3176996" y="6309870"/>
                    <a:pt x="3065428" y="6301533"/>
                    <a:pt x="2954350" y="6288098"/>
                  </a:cubicBezTo>
                  <a:cubicBezTo>
                    <a:pt x="2843150" y="6275360"/>
                    <a:pt x="2732194" y="6257061"/>
                    <a:pt x="2622466" y="6232742"/>
                  </a:cubicBezTo>
                  <a:cubicBezTo>
                    <a:pt x="2512859" y="6208190"/>
                    <a:pt x="2404110" y="6179122"/>
                    <a:pt x="2296466" y="6146001"/>
                  </a:cubicBezTo>
                  <a:cubicBezTo>
                    <a:pt x="2081544" y="6079179"/>
                    <a:pt x="1869073" y="5996027"/>
                    <a:pt x="1672419" y="5885197"/>
                  </a:cubicBezTo>
                  <a:cubicBezTo>
                    <a:pt x="1475643" y="5774599"/>
                    <a:pt x="1299954" y="5634353"/>
                    <a:pt x="1146578" y="5479168"/>
                  </a:cubicBezTo>
                  <a:cubicBezTo>
                    <a:pt x="1069461" y="5401692"/>
                    <a:pt x="999333" y="5319235"/>
                    <a:pt x="933372" y="5234810"/>
                  </a:cubicBezTo>
                  <a:cubicBezTo>
                    <a:pt x="867781" y="5150038"/>
                    <a:pt x="805375" y="5063991"/>
                    <a:pt x="747140" y="4976091"/>
                  </a:cubicBezTo>
                  <a:cubicBezTo>
                    <a:pt x="732182" y="4954319"/>
                    <a:pt x="718082" y="4932199"/>
                    <a:pt x="703616" y="4910196"/>
                  </a:cubicBezTo>
                  <a:lnTo>
                    <a:pt x="662053" y="4846269"/>
                  </a:lnTo>
                  <a:cubicBezTo>
                    <a:pt x="635449" y="4804925"/>
                    <a:pt x="607864" y="4763928"/>
                    <a:pt x="580033" y="4722352"/>
                  </a:cubicBezTo>
                  <a:lnTo>
                    <a:pt x="410105" y="4469193"/>
                  </a:lnTo>
                  <a:cubicBezTo>
                    <a:pt x="353095" y="4382915"/>
                    <a:pt x="296820" y="4294089"/>
                    <a:pt x="244224" y="4201556"/>
                  </a:cubicBezTo>
                  <a:cubicBezTo>
                    <a:pt x="217987" y="4155232"/>
                    <a:pt x="192609" y="4108098"/>
                    <a:pt x="169437" y="4059690"/>
                  </a:cubicBezTo>
                  <a:cubicBezTo>
                    <a:pt x="146388" y="4011165"/>
                    <a:pt x="124932" y="3961715"/>
                    <a:pt x="105929" y="3911221"/>
                  </a:cubicBezTo>
                  <a:cubicBezTo>
                    <a:pt x="87293" y="3860613"/>
                    <a:pt x="70742" y="3809309"/>
                    <a:pt x="57256" y="3757195"/>
                  </a:cubicBezTo>
                  <a:cubicBezTo>
                    <a:pt x="50881" y="3731138"/>
                    <a:pt x="44383" y="3704965"/>
                    <a:pt x="39111" y="3678677"/>
                  </a:cubicBezTo>
                  <a:lnTo>
                    <a:pt x="31142" y="3639300"/>
                  </a:lnTo>
                  <a:lnTo>
                    <a:pt x="24521" y="3599809"/>
                  </a:lnTo>
                  <a:cubicBezTo>
                    <a:pt x="7234" y="3494423"/>
                    <a:pt x="0" y="3388457"/>
                    <a:pt x="0" y="3283418"/>
                  </a:cubicBezTo>
                  <a:cubicBezTo>
                    <a:pt x="491" y="3076698"/>
                    <a:pt x="23418" y="2869978"/>
                    <a:pt x="68045" y="2666963"/>
                  </a:cubicBezTo>
                  <a:cubicBezTo>
                    <a:pt x="112550" y="2464064"/>
                    <a:pt x="180717" y="2265104"/>
                    <a:pt x="272546" y="2076334"/>
                  </a:cubicBezTo>
                  <a:cubicBezTo>
                    <a:pt x="457062" y="1698794"/>
                    <a:pt x="724457" y="1360978"/>
                    <a:pt x="1039300" y="1073307"/>
                  </a:cubicBezTo>
                  <a:cubicBezTo>
                    <a:pt x="1197090" y="929472"/>
                    <a:pt x="1367630" y="798259"/>
                    <a:pt x="1547733" y="680365"/>
                  </a:cubicBezTo>
                  <a:cubicBezTo>
                    <a:pt x="1728081" y="562587"/>
                    <a:pt x="1917870" y="457663"/>
                    <a:pt x="2115995" y="368373"/>
                  </a:cubicBezTo>
                  <a:cubicBezTo>
                    <a:pt x="2512737" y="191070"/>
                    <a:pt x="2939883" y="73870"/>
                    <a:pt x="3377451" y="24304"/>
                  </a:cubicBezTo>
                  <a:cubicBezTo>
                    <a:pt x="3486812" y="12086"/>
                    <a:pt x="3596971" y="4500"/>
                    <a:pt x="3707237" y="148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C18CE1F-9DF1-47AF-9E66-6CE348AC2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464911 h 6229400"/>
                <a:gd name="connsiteX4" fmla="*/ 5660063 w 5769111"/>
                <a:gd name="connsiteY4" fmla="*/ 1328105 h 6229400"/>
                <a:gd name="connsiteX5" fmla="*/ 4910471 w 5769111"/>
                <a:gd name="connsiteY5" fmla="*/ 781599 h 6229400"/>
                <a:gd name="connsiteX6" fmla="*/ 3882695 w 5769111"/>
                <a:gd name="connsiteY6" fmla="*/ 579048 h 6229400"/>
                <a:gd name="connsiteX7" fmla="*/ 2683153 w 5769111"/>
                <a:gd name="connsiteY7" fmla="*/ 797003 h 6229400"/>
                <a:gd name="connsiteX8" fmla="*/ 1617493 w 5769111"/>
                <a:gd name="connsiteY8" fmla="*/ 1395738 h 6229400"/>
                <a:gd name="connsiteX9" fmla="*/ 880408 w 5769111"/>
                <a:gd name="connsiteY9" fmla="*/ 2259099 h 6229400"/>
                <a:gd name="connsiteX10" fmla="*/ 613135 w 5769111"/>
                <a:gd name="connsiteY10" fmla="*/ 3263863 h 6229400"/>
                <a:gd name="connsiteX11" fmla="*/ 1055484 w 5769111"/>
                <a:gd name="connsiteY11" fmla="*/ 4196825 h 6229400"/>
                <a:gd name="connsiteX12" fmla="*/ 1278376 w 5769111"/>
                <a:gd name="connsiteY12" fmla="*/ 4492950 h 6229400"/>
                <a:gd name="connsiteX13" fmla="*/ 3369851 w 5769111"/>
                <a:gd name="connsiteY13" fmla="*/ 5650468 h 6229400"/>
                <a:gd name="connsiteX14" fmla="*/ 4957551 w 5769111"/>
                <a:gd name="connsiteY14" fmla="*/ 4938355 h 6229400"/>
                <a:gd name="connsiteX15" fmla="*/ 5150773 w 5769111"/>
                <a:gd name="connsiteY15" fmla="*/ 4796950 h 6229400"/>
                <a:gd name="connsiteX16" fmla="*/ 5747247 w 5769111"/>
                <a:gd name="connsiteY16" fmla="*/ 4338176 h 6229400"/>
                <a:gd name="connsiteX17" fmla="*/ 5769111 w 5769111"/>
                <a:gd name="connsiteY17" fmla="*/ 4318497 h 6229400"/>
                <a:gd name="connsiteX18" fmla="*/ 5769111 w 5769111"/>
                <a:gd name="connsiteY18" fmla="*/ 5074612 h 6229400"/>
                <a:gd name="connsiteX19" fmla="*/ 5636252 w 5769111"/>
                <a:gd name="connsiteY19" fmla="*/ 5174208 h 6229400"/>
                <a:gd name="connsiteX20" fmla="*/ 5334922 w 5769111"/>
                <a:gd name="connsiteY20" fmla="*/ 5394528 h 6229400"/>
                <a:gd name="connsiteX21" fmla="*/ 3369727 w 5769111"/>
                <a:gd name="connsiteY21" fmla="*/ 6229400 h 6229400"/>
                <a:gd name="connsiteX22" fmla="*/ 771046 w 5769111"/>
                <a:gd name="connsiteY22" fmla="*/ 4817913 h 6229400"/>
                <a:gd name="connsiteX23" fmla="*/ 0 w 5769111"/>
                <a:gd name="connsiteY23" fmla="*/ 3263748 h 6229400"/>
                <a:gd name="connsiteX24" fmla="*/ 3882695 w 5769111"/>
                <a:gd name="connsiteY24"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69111" h="6229400">
                  <a:moveTo>
                    <a:pt x="3882695" y="0"/>
                  </a:moveTo>
                  <a:cubicBezTo>
                    <a:pt x="4601253" y="0"/>
                    <a:pt x="5210727" y="205477"/>
                    <a:pt x="5691883" y="557381"/>
                  </a:cubicBezTo>
                  <a:lnTo>
                    <a:pt x="5769111" y="620523"/>
                  </a:lnTo>
                  <a:lnTo>
                    <a:pt x="5769111" y="1464911"/>
                  </a:lnTo>
                  <a:lnTo>
                    <a:pt x="5660063" y="1328105"/>
                  </a:lnTo>
                  <a:cubicBezTo>
                    <a:pt x="5449800" y="1091506"/>
                    <a:pt x="5197607" y="907600"/>
                    <a:pt x="4910471" y="781599"/>
                  </a:cubicBezTo>
                  <a:cubicBezTo>
                    <a:pt x="4604088" y="647260"/>
                    <a:pt x="4258349" y="579048"/>
                    <a:pt x="3882695" y="579048"/>
                  </a:cubicBezTo>
                  <a:cubicBezTo>
                    <a:pt x="3484238" y="579048"/>
                    <a:pt x="3080631" y="652240"/>
                    <a:pt x="2683153" y="797003"/>
                  </a:cubicBezTo>
                  <a:cubicBezTo>
                    <a:pt x="2296098" y="937595"/>
                    <a:pt x="1927678" y="1144662"/>
                    <a:pt x="1617493" y="1395738"/>
                  </a:cubicBezTo>
                  <a:cubicBezTo>
                    <a:pt x="1301915" y="1651098"/>
                    <a:pt x="1053890" y="1941665"/>
                    <a:pt x="880408" y="2259099"/>
                  </a:cubicBezTo>
                  <a:cubicBezTo>
                    <a:pt x="703125" y="2583597"/>
                    <a:pt x="613135" y="2921645"/>
                    <a:pt x="613135" y="3263863"/>
                  </a:cubicBezTo>
                  <a:cubicBezTo>
                    <a:pt x="613135" y="3608512"/>
                    <a:pt x="756702" y="3809789"/>
                    <a:pt x="1055484" y="4196825"/>
                  </a:cubicBezTo>
                  <a:cubicBezTo>
                    <a:pt x="1127574" y="4290167"/>
                    <a:pt x="1202116" y="4386753"/>
                    <a:pt x="1278376" y="4492950"/>
                  </a:cubicBezTo>
                  <a:cubicBezTo>
                    <a:pt x="1861105" y="5304313"/>
                    <a:pt x="2486623" y="5650468"/>
                    <a:pt x="3369851" y="5650468"/>
                  </a:cubicBezTo>
                  <a:cubicBezTo>
                    <a:pt x="3949515" y="5650468"/>
                    <a:pt x="4374822" y="5368471"/>
                    <a:pt x="4957551" y="4938355"/>
                  </a:cubicBezTo>
                  <a:cubicBezTo>
                    <a:pt x="5022653" y="4890293"/>
                    <a:pt x="5087755" y="4842811"/>
                    <a:pt x="5150773" y="4796950"/>
                  </a:cubicBezTo>
                  <a:cubicBezTo>
                    <a:pt x="5364254" y="4641404"/>
                    <a:pt x="5570313" y="4491241"/>
                    <a:pt x="5747247" y="4338176"/>
                  </a:cubicBezTo>
                  <a:lnTo>
                    <a:pt x="5769111" y="4318497"/>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5BD26A8C-8D1D-41E6-A71E-FE9AC75F3F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675390 h 6229400"/>
                <a:gd name="connsiteX4" fmla="*/ 5711488 w 5769111"/>
                <a:gd name="connsiteY4" fmla="*/ 1585205 h 6229400"/>
                <a:gd name="connsiteX5" fmla="*/ 5566027 w 5769111"/>
                <a:gd name="connsiteY5" fmla="*/ 1402571 h 6229400"/>
                <a:gd name="connsiteX6" fmla="*/ 4858734 w 5769111"/>
                <a:gd name="connsiteY6" fmla="*/ 886639 h 6229400"/>
                <a:gd name="connsiteX7" fmla="*/ 3882695 w 5769111"/>
                <a:gd name="connsiteY7" fmla="*/ 694858 h 6229400"/>
                <a:gd name="connsiteX8" fmla="*/ 2727046 w 5769111"/>
                <a:gd name="connsiteY8" fmla="*/ 905053 h 6229400"/>
                <a:gd name="connsiteX9" fmla="*/ 1697186 w 5769111"/>
                <a:gd name="connsiteY9" fmla="*/ 1483638 h 6229400"/>
                <a:gd name="connsiteX10" fmla="*/ 989279 w 5769111"/>
                <a:gd name="connsiteY10" fmla="*/ 2312139 h 6229400"/>
                <a:gd name="connsiteX11" fmla="*/ 735615 w 5769111"/>
                <a:gd name="connsiteY11" fmla="*/ 3263863 h 6229400"/>
                <a:gd name="connsiteX12" fmla="*/ 1154424 w 5769111"/>
                <a:gd name="connsiteY12" fmla="*/ 4128614 h 6229400"/>
                <a:gd name="connsiteX13" fmla="*/ 1379768 w 5769111"/>
                <a:gd name="connsiteY13" fmla="*/ 4427981 h 6229400"/>
                <a:gd name="connsiteX14" fmla="*/ 2239456 w 5769111"/>
                <a:gd name="connsiteY14" fmla="*/ 5256947 h 6229400"/>
                <a:gd name="connsiteX15" fmla="*/ 3369727 w 5769111"/>
                <a:gd name="connsiteY15" fmla="*/ 5534658 h 6229400"/>
                <a:gd name="connsiteX16" fmla="*/ 4096760 w 5769111"/>
                <a:gd name="connsiteY16" fmla="*/ 5357817 h 6229400"/>
                <a:gd name="connsiteX17" fmla="*/ 4881905 w 5769111"/>
                <a:gd name="connsiteY17" fmla="*/ 4847212 h 6229400"/>
                <a:gd name="connsiteX18" fmla="*/ 5075739 w 5769111"/>
                <a:gd name="connsiteY18" fmla="*/ 4705346 h 6229400"/>
                <a:gd name="connsiteX19" fmla="*/ 5759930 w 5769111"/>
                <a:gd name="connsiteY19" fmla="*/ 4166809 h 6229400"/>
                <a:gd name="connsiteX20" fmla="*/ 5769111 w 5769111"/>
                <a:gd name="connsiteY20" fmla="*/ 4157764 h 6229400"/>
                <a:gd name="connsiteX21" fmla="*/ 5769111 w 5769111"/>
                <a:gd name="connsiteY21" fmla="*/ 5074612 h 6229400"/>
                <a:gd name="connsiteX22" fmla="*/ 5636252 w 5769111"/>
                <a:gd name="connsiteY22" fmla="*/ 5174208 h 6229400"/>
                <a:gd name="connsiteX23" fmla="*/ 5334922 w 5769111"/>
                <a:gd name="connsiteY23" fmla="*/ 5394528 h 6229400"/>
                <a:gd name="connsiteX24" fmla="*/ 3369727 w 5769111"/>
                <a:gd name="connsiteY24" fmla="*/ 6229400 h 6229400"/>
                <a:gd name="connsiteX25" fmla="*/ 771046 w 5769111"/>
                <a:gd name="connsiteY25" fmla="*/ 4817913 h 6229400"/>
                <a:gd name="connsiteX26" fmla="*/ 0 w 5769111"/>
                <a:gd name="connsiteY26" fmla="*/ 3263748 h 6229400"/>
                <a:gd name="connsiteX27" fmla="*/ 3882695 w 5769111"/>
                <a:gd name="connsiteY27"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111" h="6229400">
                  <a:moveTo>
                    <a:pt x="3882695" y="0"/>
                  </a:moveTo>
                  <a:cubicBezTo>
                    <a:pt x="4601253" y="0"/>
                    <a:pt x="5210727" y="205477"/>
                    <a:pt x="5691883" y="557381"/>
                  </a:cubicBezTo>
                  <a:lnTo>
                    <a:pt x="5769111" y="620523"/>
                  </a:lnTo>
                  <a:lnTo>
                    <a:pt x="5769111" y="1675390"/>
                  </a:lnTo>
                  <a:lnTo>
                    <a:pt x="5711488" y="1585205"/>
                  </a:lnTo>
                  <a:cubicBezTo>
                    <a:pt x="5665942" y="1521390"/>
                    <a:pt x="5617428" y="1460432"/>
                    <a:pt x="5566027" y="1402571"/>
                  </a:cubicBezTo>
                  <a:cubicBezTo>
                    <a:pt x="5367411" y="1179058"/>
                    <a:pt x="5129563" y="1005460"/>
                    <a:pt x="4858734" y="886639"/>
                  </a:cubicBezTo>
                  <a:cubicBezTo>
                    <a:pt x="4568779" y="759363"/>
                    <a:pt x="4240327" y="694858"/>
                    <a:pt x="3882695" y="694858"/>
                  </a:cubicBezTo>
                  <a:cubicBezTo>
                    <a:pt x="3504835" y="694858"/>
                    <a:pt x="3105151" y="767471"/>
                    <a:pt x="2727046" y="905053"/>
                  </a:cubicBezTo>
                  <a:cubicBezTo>
                    <a:pt x="2352985" y="1041013"/>
                    <a:pt x="1996826" y="1241132"/>
                    <a:pt x="1697186" y="1483638"/>
                  </a:cubicBezTo>
                  <a:cubicBezTo>
                    <a:pt x="1397913" y="1725796"/>
                    <a:pt x="1153199" y="2012308"/>
                    <a:pt x="989279" y="2312139"/>
                  </a:cubicBezTo>
                  <a:cubicBezTo>
                    <a:pt x="820946" y="2620077"/>
                    <a:pt x="735615" y="2940290"/>
                    <a:pt x="735615" y="3263863"/>
                  </a:cubicBezTo>
                  <a:cubicBezTo>
                    <a:pt x="735615" y="3573074"/>
                    <a:pt x="863980" y="3752464"/>
                    <a:pt x="1154424" y="4128614"/>
                  </a:cubicBezTo>
                  <a:cubicBezTo>
                    <a:pt x="1227127" y="4222767"/>
                    <a:pt x="1302282" y="4320162"/>
                    <a:pt x="1379768" y="4427981"/>
                  </a:cubicBezTo>
                  <a:cubicBezTo>
                    <a:pt x="1653784" y="4809458"/>
                    <a:pt x="1934912" y="5080685"/>
                    <a:pt x="2239456" y="5256947"/>
                  </a:cubicBezTo>
                  <a:cubicBezTo>
                    <a:pt x="2562268" y="5443863"/>
                    <a:pt x="2932037" y="5534658"/>
                    <a:pt x="3369727" y="5534658"/>
                  </a:cubicBezTo>
                  <a:cubicBezTo>
                    <a:pt x="3618120" y="5534658"/>
                    <a:pt x="3849103" y="5478491"/>
                    <a:pt x="4096760" y="5357817"/>
                  </a:cubicBezTo>
                  <a:cubicBezTo>
                    <a:pt x="4351037" y="5233901"/>
                    <a:pt x="4602740" y="5053238"/>
                    <a:pt x="4881905" y="4847212"/>
                  </a:cubicBezTo>
                  <a:cubicBezTo>
                    <a:pt x="4947375" y="4798920"/>
                    <a:pt x="5012599" y="4751322"/>
                    <a:pt x="5075739" y="4705346"/>
                  </a:cubicBezTo>
                  <a:cubicBezTo>
                    <a:pt x="5327320" y="4521990"/>
                    <a:pt x="5568418" y="4346256"/>
                    <a:pt x="5759930" y="4166809"/>
                  </a:cubicBezTo>
                  <a:lnTo>
                    <a:pt x="5769111" y="4157764"/>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Graphic 6" descr="Ear">
            <a:extLst>
              <a:ext uri="{FF2B5EF4-FFF2-40B4-BE49-F238E27FC236}">
                <a16:creationId xmlns:a16="http://schemas.microsoft.com/office/drawing/2014/main" id="{7C8250A5-F5F3-457A-9EFA-EF1EC433665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1726" y="1629089"/>
            <a:ext cx="3620021" cy="3620021"/>
          </a:xfrm>
          <a:prstGeom prst="rect">
            <a:avLst/>
          </a:prstGeom>
        </p:spPr>
      </p:pic>
    </p:spTree>
    <p:extLst>
      <p:ext uri="{BB962C8B-B14F-4D97-AF65-F5344CB8AC3E}">
        <p14:creationId xmlns:p14="http://schemas.microsoft.com/office/powerpoint/2010/main" val="10674646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41CB2-0EEB-40B8-B3E2-685DC2325064}"/>
              </a:ext>
            </a:extLst>
          </p:cNvPr>
          <p:cNvSpPr>
            <a:spLocks noGrp="1"/>
          </p:cNvSpPr>
          <p:nvPr>
            <p:ph type="title"/>
          </p:nvPr>
        </p:nvSpPr>
        <p:spPr/>
        <p:txBody>
          <a:bodyPr/>
          <a:lstStyle/>
          <a:p>
            <a:r>
              <a:rPr lang="en-US"/>
              <a:t>References:</a:t>
            </a:r>
            <a:endParaRPr lang="en-US" dirty="0"/>
          </a:p>
        </p:txBody>
      </p:sp>
      <p:sp>
        <p:nvSpPr>
          <p:cNvPr id="3" name="Content Placeholder 2">
            <a:extLst>
              <a:ext uri="{FF2B5EF4-FFF2-40B4-BE49-F238E27FC236}">
                <a16:creationId xmlns:a16="http://schemas.microsoft.com/office/drawing/2014/main" id="{549C264C-CC98-4BC7-BAFA-512215580002}"/>
              </a:ext>
            </a:extLst>
          </p:cNvPr>
          <p:cNvSpPr>
            <a:spLocks noGrp="1"/>
          </p:cNvSpPr>
          <p:nvPr>
            <p:ph idx="1"/>
          </p:nvPr>
        </p:nvSpPr>
        <p:spPr/>
        <p:txBody>
          <a:bodyPr/>
          <a:lstStyle/>
          <a:p>
            <a:r>
              <a:rPr lang="en-US" dirty="0">
                <a:hlinkClick r:id="rId2"/>
              </a:rPr>
              <a:t>https://pubmed.ncbi.nlm.nih.gov/34283458/</a:t>
            </a:r>
            <a:endParaRPr lang="en-US" dirty="0"/>
          </a:p>
          <a:p>
            <a:endParaRPr lang="en-US" dirty="0"/>
          </a:p>
          <a:p>
            <a:r>
              <a:rPr lang="en-US" dirty="0">
                <a:hlinkClick r:id="rId3"/>
              </a:rPr>
              <a:t>https://www.mentalhealth.va.gov/docs/mst_general_factsheet.pdf</a:t>
            </a:r>
            <a:endParaRPr lang="en-US" dirty="0"/>
          </a:p>
          <a:p>
            <a:endParaRPr lang="en-US" dirty="0"/>
          </a:p>
          <a:p>
            <a:r>
              <a:rPr lang="en-US" dirty="0">
                <a:hlinkClick r:id="rId4"/>
              </a:rPr>
              <a:t>https://pubmed.ncbi.nlm.nih.gov/3787052/</a:t>
            </a:r>
            <a:endParaRPr lang="en-US" dirty="0"/>
          </a:p>
          <a:p>
            <a:r>
              <a:rPr lang="en-US" dirty="0">
                <a:hlinkClick r:id="rId5"/>
              </a:rPr>
              <a:t>https://www.ecfr.gov/current/title-38/chapter-I/part-4</a:t>
            </a:r>
            <a:endParaRPr lang="en-US" dirty="0"/>
          </a:p>
          <a:p>
            <a:r>
              <a:rPr lang="en-US" sz="2800" dirty="0"/>
              <a:t>§ 4.130 Schedule of ratings - Mental disorders.</a:t>
            </a:r>
            <a:endParaRPr lang="en-US" sz="4000" dirty="0"/>
          </a:p>
          <a:p>
            <a:endParaRPr lang="en-US" dirty="0"/>
          </a:p>
        </p:txBody>
      </p:sp>
    </p:spTree>
    <p:extLst>
      <p:ext uri="{BB962C8B-B14F-4D97-AF65-F5344CB8AC3E}">
        <p14:creationId xmlns:p14="http://schemas.microsoft.com/office/powerpoint/2010/main" val="3123908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D62A83-E11E-45B4-AA50-B91538B4B5B5}"/>
              </a:ext>
            </a:extLst>
          </p:cNvPr>
          <p:cNvSpPr>
            <a:spLocks noGrp="1"/>
          </p:cNvSpPr>
          <p:nvPr>
            <p:ph type="title"/>
          </p:nvPr>
        </p:nvSpPr>
        <p:spPr>
          <a:xfrm>
            <a:off x="1285240" y="1050595"/>
            <a:ext cx="8074815" cy="937231"/>
          </a:xfrm>
        </p:spPr>
        <p:txBody>
          <a:bodyPr anchor="ctr">
            <a:normAutofit/>
          </a:bodyPr>
          <a:lstStyle/>
          <a:p>
            <a:pPr algn="ctr"/>
            <a:r>
              <a:rPr lang="en-US" sz="5000" dirty="0"/>
              <a:t>Definition</a:t>
            </a:r>
            <a:r>
              <a:rPr lang="en-US" sz="5400" dirty="0"/>
              <a:t> Continued</a:t>
            </a:r>
            <a:endParaRPr lang="en-US" sz="5000" dirty="0"/>
          </a:p>
        </p:txBody>
      </p:sp>
      <p:sp>
        <p:nvSpPr>
          <p:cNvPr id="3" name="Content Placeholder 2">
            <a:extLst>
              <a:ext uri="{FF2B5EF4-FFF2-40B4-BE49-F238E27FC236}">
                <a16:creationId xmlns:a16="http://schemas.microsoft.com/office/drawing/2014/main" id="{45FC1CCD-B3E6-4CBB-956D-FC93D164E7E0}"/>
              </a:ext>
            </a:extLst>
          </p:cNvPr>
          <p:cNvSpPr>
            <a:spLocks noGrp="1"/>
          </p:cNvSpPr>
          <p:nvPr>
            <p:ph idx="1"/>
          </p:nvPr>
        </p:nvSpPr>
        <p:spPr>
          <a:xfrm>
            <a:off x="1285240" y="1987827"/>
            <a:ext cx="8074815" cy="3782038"/>
          </a:xfrm>
        </p:spPr>
        <p:txBody>
          <a:bodyPr anchor="t">
            <a:normAutofit/>
          </a:bodyPr>
          <a:lstStyle/>
          <a:p>
            <a:r>
              <a:rPr lang="en-US" sz="2400" dirty="0"/>
              <a:t>Post-traumatic stress disorder (PTSD): is a mental health condition that's triggered by a terrifying event — either experiencing it or witnessing it. Symptoms may include flashbacks, nightmares and severe anxiety, as well as uncontrollable thoughts about the event.</a:t>
            </a:r>
          </a:p>
          <a:p>
            <a:r>
              <a:rPr lang="en-US" sz="2400" dirty="0"/>
              <a:t>Military sexual trauma (MST): refers to sexual assault or sexual harassment experienced during military service. Veterans of all genders and from all types of backgrounds have experienced MST.</a:t>
            </a:r>
          </a:p>
        </p:txBody>
      </p:sp>
    </p:spTree>
    <p:extLst>
      <p:ext uri="{BB962C8B-B14F-4D97-AF65-F5344CB8AC3E}">
        <p14:creationId xmlns:p14="http://schemas.microsoft.com/office/powerpoint/2010/main" val="3572029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FD82099-3EAF-471A-8752-E50278100C9A}"/>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What is needed for the claim</a:t>
            </a:r>
          </a:p>
        </p:txBody>
      </p:sp>
      <p:sp>
        <p:nvSpPr>
          <p:cNvPr id="3" name="Content Placeholder 2">
            <a:extLst>
              <a:ext uri="{FF2B5EF4-FFF2-40B4-BE49-F238E27FC236}">
                <a16:creationId xmlns:a16="http://schemas.microsoft.com/office/drawing/2014/main" id="{824D47E3-4CC7-4720-9F67-E57CF4D0B9CC}"/>
              </a:ext>
            </a:extLst>
          </p:cNvPr>
          <p:cNvSpPr>
            <a:spLocks noGrp="1"/>
          </p:cNvSpPr>
          <p:nvPr>
            <p:ph idx="1"/>
          </p:nvPr>
        </p:nvSpPr>
        <p:spPr>
          <a:xfrm>
            <a:off x="1371599" y="2318197"/>
            <a:ext cx="9724031" cy="3683358"/>
          </a:xfrm>
        </p:spPr>
        <p:txBody>
          <a:bodyPr anchor="ctr">
            <a:normAutofit lnSpcReduction="10000"/>
          </a:bodyPr>
          <a:lstStyle/>
          <a:p>
            <a:r>
              <a:rPr lang="en-US" sz="2400" dirty="0"/>
              <a:t> Depression &amp; Anxiety: 526ez and a 4138. Try and get medical records to show. </a:t>
            </a:r>
          </a:p>
          <a:p>
            <a:r>
              <a:rPr lang="en-US" sz="2400" dirty="0"/>
              <a:t>Don’t need a diagnoses of it but it will help</a:t>
            </a:r>
          </a:p>
          <a:p>
            <a:r>
              <a:rPr lang="en-US" sz="2400" dirty="0"/>
              <a:t>Writing a 4138 about how they were before service and how they are now.</a:t>
            </a:r>
          </a:p>
          <a:p>
            <a:r>
              <a:rPr lang="en-US" sz="2400" dirty="0"/>
              <a:t>Buddy statements of military buddies or spouse that show what they are going through. </a:t>
            </a:r>
          </a:p>
          <a:p>
            <a:r>
              <a:rPr lang="en-US" sz="2400" dirty="0"/>
              <a:t>Even telling them to go to therapy or seeing mental health. Any type of medication. </a:t>
            </a:r>
          </a:p>
          <a:p>
            <a:r>
              <a:rPr lang="en-US" sz="2400" dirty="0"/>
              <a:t>Stressors that would cause it that are not PTSD</a:t>
            </a:r>
            <a:endParaRPr lang="en-US" sz="2000" dirty="0"/>
          </a:p>
          <a:p>
            <a:endParaRPr lang="en-US" sz="2000" dirty="0"/>
          </a:p>
        </p:txBody>
      </p:sp>
    </p:spTree>
    <p:extLst>
      <p:ext uri="{BB962C8B-B14F-4D97-AF65-F5344CB8AC3E}">
        <p14:creationId xmlns:p14="http://schemas.microsoft.com/office/powerpoint/2010/main" val="4218182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1B0A202-51BD-460A-A2E9-2C27BC96FA4F}"/>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PTSD</a:t>
            </a:r>
            <a:endParaRPr lang="en-US" sz="4000">
              <a:solidFill>
                <a:srgbClr val="FFFFFF"/>
              </a:solidFill>
            </a:endParaRPr>
          </a:p>
        </p:txBody>
      </p:sp>
      <p:sp>
        <p:nvSpPr>
          <p:cNvPr id="3" name="Content Placeholder 2">
            <a:extLst>
              <a:ext uri="{FF2B5EF4-FFF2-40B4-BE49-F238E27FC236}">
                <a16:creationId xmlns:a16="http://schemas.microsoft.com/office/drawing/2014/main" id="{1BB02BC6-22EE-4F05-9EA2-9C21505602D1}"/>
              </a:ext>
            </a:extLst>
          </p:cNvPr>
          <p:cNvSpPr>
            <a:spLocks noGrp="1"/>
          </p:cNvSpPr>
          <p:nvPr>
            <p:ph idx="1"/>
          </p:nvPr>
        </p:nvSpPr>
        <p:spPr>
          <a:xfrm>
            <a:off x="1371599" y="2318197"/>
            <a:ext cx="9724031" cy="3683358"/>
          </a:xfrm>
        </p:spPr>
        <p:txBody>
          <a:bodyPr anchor="ctr">
            <a:normAutofit/>
          </a:bodyPr>
          <a:lstStyle/>
          <a:p>
            <a:pPr marL="0" indent="0">
              <a:spcBef>
                <a:spcPts val="0"/>
              </a:spcBef>
              <a:buNone/>
            </a:pPr>
            <a:r>
              <a:rPr lang="en-US" sz="2400" u="sng" dirty="0">
                <a:effectLst/>
                <a:ea typeface="Times New Roman" panose="02020603050405020304" pitchFamily="18" charset="0"/>
              </a:rPr>
              <a:t>Service connection for posttraumatic stress disorder (PTSD) requires</a:t>
            </a:r>
          </a:p>
          <a:p>
            <a:pPr marL="0" indent="0">
              <a:spcBef>
                <a:spcPts val="0"/>
              </a:spcBef>
              <a:buNone/>
            </a:pPr>
            <a:r>
              <a:rPr lang="en-US" sz="2400" dirty="0">
                <a:effectLst/>
                <a:ea typeface="Times New Roman" panose="02020603050405020304" pitchFamily="18" charset="0"/>
              </a:rPr>
              <a:t> </a:t>
            </a:r>
          </a:p>
          <a:p>
            <a:pPr>
              <a:spcBef>
                <a:spcPts val="0"/>
              </a:spcBef>
              <a:tabLst>
                <a:tab pos="109855" algn="l"/>
              </a:tabLst>
            </a:pPr>
            <a:r>
              <a:rPr lang="en-US" sz="2400" dirty="0">
                <a:effectLst/>
                <a:ea typeface="Times New Roman" panose="02020603050405020304" pitchFamily="18" charset="0"/>
              </a:rPr>
              <a:t>credible evidence that the claimed in-service stressor occurred</a:t>
            </a:r>
          </a:p>
          <a:p>
            <a:pPr>
              <a:spcBef>
                <a:spcPts val="0"/>
              </a:spcBef>
              <a:tabLst>
                <a:tab pos="109855" algn="l"/>
              </a:tabLst>
            </a:pPr>
            <a:r>
              <a:rPr lang="en-US" sz="2400" dirty="0">
                <a:effectLst/>
                <a:ea typeface="Times New Roman" panose="02020603050405020304" pitchFamily="18" charset="0"/>
              </a:rPr>
              <a:t>medical evidence diagnosing the condition in accordance with </a:t>
            </a:r>
            <a:r>
              <a:rPr lang="en-US" sz="2400" u="sng" dirty="0">
                <a:effectLst/>
                <a:ea typeface="Times New Roman" panose="02020603050405020304" pitchFamily="18" charset="0"/>
                <a:hlinkClick r:id="rId3"/>
              </a:rPr>
              <a:t>38 CFR 4.125</a:t>
            </a:r>
            <a:endParaRPr lang="en-US" sz="2400" dirty="0">
              <a:effectLst/>
              <a:ea typeface="Times New Roman" panose="02020603050405020304" pitchFamily="18" charset="0"/>
            </a:endParaRPr>
          </a:p>
          <a:p>
            <a:pPr>
              <a:spcBef>
                <a:spcPts val="0"/>
              </a:spcBef>
              <a:tabLst>
                <a:tab pos="109855" algn="l"/>
              </a:tabLst>
            </a:pPr>
            <a:r>
              <a:rPr lang="en-US" sz="2400" dirty="0">
                <a:effectLst/>
                <a:ea typeface="Times New Roman" panose="02020603050405020304" pitchFamily="18" charset="0"/>
              </a:rPr>
              <a:t>a link, established by medical evidence, between current symptoms and an in-service stressor.</a:t>
            </a:r>
          </a:p>
          <a:p>
            <a:pPr>
              <a:spcBef>
                <a:spcPts val="0"/>
              </a:spcBef>
              <a:tabLst>
                <a:tab pos="109855" algn="l"/>
              </a:tabLst>
            </a:pPr>
            <a:r>
              <a:rPr lang="en-US" sz="2400" dirty="0">
                <a:ea typeface="Times New Roman" panose="02020603050405020304" pitchFamily="18" charset="0"/>
              </a:rPr>
              <a:t>Will need to fill out a 0781 about the stressor. </a:t>
            </a:r>
            <a:endParaRPr lang="en-US" sz="2400" dirty="0">
              <a:effectLst/>
              <a:ea typeface="Times New Roman" panose="02020603050405020304" pitchFamily="18" charset="0"/>
            </a:endParaRPr>
          </a:p>
          <a:p>
            <a:endParaRPr lang="en-US" sz="2000" dirty="0"/>
          </a:p>
        </p:txBody>
      </p:sp>
    </p:spTree>
    <p:extLst>
      <p:ext uri="{BB962C8B-B14F-4D97-AF65-F5344CB8AC3E}">
        <p14:creationId xmlns:p14="http://schemas.microsoft.com/office/powerpoint/2010/main" val="28381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1138651-6EFC-45F8-8DB4-CEE1B9431CA6}"/>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When 0781 is not required </a:t>
            </a:r>
          </a:p>
        </p:txBody>
      </p:sp>
      <p:sp>
        <p:nvSpPr>
          <p:cNvPr id="3" name="Content Placeholder 2">
            <a:extLst>
              <a:ext uri="{FF2B5EF4-FFF2-40B4-BE49-F238E27FC236}">
                <a16:creationId xmlns:a16="http://schemas.microsoft.com/office/drawing/2014/main" id="{D4D62464-5A67-4241-9876-A7525FEAEBF7}"/>
              </a:ext>
            </a:extLst>
          </p:cNvPr>
          <p:cNvSpPr>
            <a:spLocks noGrp="1"/>
          </p:cNvSpPr>
          <p:nvPr>
            <p:ph idx="1"/>
          </p:nvPr>
        </p:nvSpPr>
        <p:spPr>
          <a:xfrm>
            <a:off x="1233982" y="3047742"/>
            <a:ext cx="9724031" cy="3683358"/>
          </a:xfrm>
        </p:spPr>
        <p:txBody>
          <a:bodyPr numCol="2" anchor="ctr">
            <a:normAutofit/>
          </a:bodyPr>
          <a:lstStyle/>
          <a:p>
            <a:pPr marL="342900" marR="0" lvl="0" indent="-342900">
              <a:spcBef>
                <a:spcPts val="0"/>
              </a:spcBef>
              <a:spcAft>
                <a:spcPts val="0"/>
              </a:spcAft>
              <a:buFont typeface="Symbol" panose="05050102010706020507" pitchFamily="18" charset="2"/>
              <a:buChar char=""/>
              <a:tabLst>
                <a:tab pos="109855" algn="l"/>
              </a:tabLst>
            </a:pPr>
            <a:r>
              <a:rPr lang="en-US" sz="1700" dirty="0">
                <a:effectLst/>
                <a:latin typeface="Times New Roman" panose="02020603050405020304" pitchFamily="18" charset="0"/>
                <a:ea typeface="Times New Roman" panose="02020603050405020304" pitchFamily="18" charset="0"/>
              </a:rPr>
              <a:t>Air Force Achievement Medal with “V” Device</a:t>
            </a:r>
          </a:p>
          <a:p>
            <a:pPr marL="342900" marR="0" lvl="0" indent="-342900">
              <a:spcBef>
                <a:spcPts val="0"/>
              </a:spcBef>
              <a:spcAft>
                <a:spcPts val="0"/>
              </a:spcAft>
              <a:buFont typeface="Symbol" panose="05050102010706020507" pitchFamily="18" charset="2"/>
              <a:buChar char=""/>
              <a:tabLst>
                <a:tab pos="109855" algn="l"/>
              </a:tabLst>
            </a:pPr>
            <a:r>
              <a:rPr lang="en-US" sz="1700" dirty="0">
                <a:effectLst/>
                <a:latin typeface="Times New Roman" panose="02020603050405020304" pitchFamily="18" charset="0"/>
                <a:ea typeface="Times New Roman" panose="02020603050405020304" pitchFamily="18" charset="0"/>
              </a:rPr>
              <a:t>Air Force Combat Action Medal</a:t>
            </a:r>
          </a:p>
          <a:p>
            <a:pPr marL="342900" marR="0" lvl="0" indent="-342900">
              <a:spcBef>
                <a:spcPts val="0"/>
              </a:spcBef>
              <a:spcAft>
                <a:spcPts val="0"/>
              </a:spcAft>
              <a:buFont typeface="Symbol" panose="05050102010706020507" pitchFamily="18" charset="2"/>
              <a:buChar char=""/>
              <a:tabLst>
                <a:tab pos="109855" algn="l"/>
              </a:tabLst>
            </a:pPr>
            <a:r>
              <a:rPr lang="en-US" sz="1700" dirty="0">
                <a:effectLst/>
                <a:latin typeface="Times New Roman" panose="02020603050405020304" pitchFamily="18" charset="0"/>
                <a:ea typeface="Times New Roman" panose="02020603050405020304" pitchFamily="18" charset="0"/>
              </a:rPr>
              <a:t>Air Force Commendation Medal with “V” Device</a:t>
            </a:r>
          </a:p>
          <a:p>
            <a:pPr marL="342900" marR="0" lvl="0" indent="-342900">
              <a:spcBef>
                <a:spcPts val="0"/>
              </a:spcBef>
              <a:spcAft>
                <a:spcPts val="0"/>
              </a:spcAft>
              <a:buFont typeface="Symbol" panose="05050102010706020507" pitchFamily="18" charset="2"/>
              <a:buChar char=""/>
              <a:tabLst>
                <a:tab pos="109855" algn="l"/>
              </a:tabLst>
            </a:pPr>
            <a:r>
              <a:rPr lang="en-US" sz="1700" dirty="0">
                <a:effectLst/>
                <a:latin typeface="Times New Roman" panose="02020603050405020304" pitchFamily="18" charset="0"/>
                <a:ea typeface="Times New Roman" panose="02020603050405020304" pitchFamily="18" charset="0"/>
              </a:rPr>
              <a:t>Air Force Cross</a:t>
            </a:r>
          </a:p>
          <a:p>
            <a:pPr marL="342900" marR="0" lvl="0" indent="-342900">
              <a:spcBef>
                <a:spcPts val="0"/>
              </a:spcBef>
              <a:spcAft>
                <a:spcPts val="0"/>
              </a:spcAft>
              <a:buFont typeface="Symbol" panose="05050102010706020507" pitchFamily="18" charset="2"/>
              <a:buChar char=""/>
              <a:tabLst>
                <a:tab pos="109855" algn="l"/>
              </a:tabLst>
            </a:pPr>
            <a:r>
              <a:rPr lang="en-US" sz="1700" dirty="0">
                <a:effectLst/>
                <a:latin typeface="Times New Roman" panose="02020603050405020304" pitchFamily="18" charset="0"/>
                <a:ea typeface="Times New Roman" panose="02020603050405020304" pitchFamily="18" charset="0"/>
              </a:rPr>
              <a:t>Air Medal with “V” Device</a:t>
            </a:r>
          </a:p>
          <a:p>
            <a:pPr marL="342900" marR="0" lvl="0" indent="-342900">
              <a:spcBef>
                <a:spcPts val="0"/>
              </a:spcBef>
              <a:spcAft>
                <a:spcPts val="0"/>
              </a:spcAft>
              <a:buFont typeface="Symbol" panose="05050102010706020507" pitchFamily="18" charset="2"/>
              <a:buChar char=""/>
              <a:tabLst>
                <a:tab pos="109855" algn="l"/>
              </a:tabLst>
            </a:pPr>
            <a:r>
              <a:rPr lang="en-US" sz="1700" dirty="0">
                <a:effectLst/>
                <a:latin typeface="Times New Roman" panose="02020603050405020304" pitchFamily="18" charset="0"/>
                <a:ea typeface="Times New Roman" panose="02020603050405020304" pitchFamily="18" charset="0"/>
              </a:rPr>
              <a:t>Army Commendation Medal with “V” Device</a:t>
            </a:r>
          </a:p>
          <a:p>
            <a:pPr marL="342900" marR="0" lvl="0" indent="-342900">
              <a:spcBef>
                <a:spcPts val="0"/>
              </a:spcBef>
              <a:spcAft>
                <a:spcPts val="0"/>
              </a:spcAft>
              <a:buFont typeface="Symbol" panose="05050102010706020507" pitchFamily="18" charset="2"/>
              <a:buChar char=""/>
              <a:tabLst>
                <a:tab pos="109855" algn="l"/>
              </a:tabLst>
            </a:pPr>
            <a:r>
              <a:rPr lang="en-US" sz="1700" dirty="0">
                <a:effectLst/>
                <a:latin typeface="Times New Roman" panose="02020603050405020304" pitchFamily="18" charset="0"/>
                <a:ea typeface="Times New Roman" panose="02020603050405020304" pitchFamily="18" charset="0"/>
              </a:rPr>
              <a:t>Bronze Star Medal with “V” Device</a:t>
            </a:r>
          </a:p>
          <a:p>
            <a:pPr marL="342900" marR="0" lvl="0" indent="-342900">
              <a:spcBef>
                <a:spcPts val="0"/>
              </a:spcBef>
              <a:spcAft>
                <a:spcPts val="0"/>
              </a:spcAft>
              <a:buFont typeface="Symbol" panose="05050102010706020507" pitchFamily="18" charset="2"/>
              <a:buChar char=""/>
              <a:tabLst>
                <a:tab pos="109855" algn="l"/>
              </a:tabLst>
            </a:pPr>
            <a:r>
              <a:rPr lang="en-US" sz="1700" dirty="0">
                <a:effectLst/>
                <a:latin typeface="Times New Roman" panose="02020603050405020304" pitchFamily="18" charset="0"/>
                <a:ea typeface="Times New Roman" panose="02020603050405020304" pitchFamily="18" charset="0"/>
              </a:rPr>
              <a:t>Combat Action Badge</a:t>
            </a:r>
          </a:p>
          <a:p>
            <a:pPr marL="342900" marR="0" lvl="0" indent="-342900">
              <a:spcBef>
                <a:spcPts val="0"/>
              </a:spcBef>
              <a:spcAft>
                <a:spcPts val="0"/>
              </a:spcAft>
              <a:buFont typeface="Symbol" panose="05050102010706020507" pitchFamily="18" charset="2"/>
              <a:buChar char=""/>
              <a:tabLst>
                <a:tab pos="109855" algn="l"/>
              </a:tabLst>
            </a:pPr>
            <a:r>
              <a:rPr lang="en-US" sz="1700" dirty="0">
                <a:effectLst/>
                <a:latin typeface="Times New Roman" panose="02020603050405020304" pitchFamily="18" charset="0"/>
                <a:ea typeface="Times New Roman" panose="02020603050405020304" pitchFamily="18" charset="0"/>
              </a:rPr>
              <a:t>Combat Action Ribbon (</a:t>
            </a:r>
            <a:r>
              <a:rPr lang="en-US" sz="1700" b="1" i="1" dirty="0">
                <a:effectLst/>
                <a:latin typeface="Times New Roman" panose="02020603050405020304" pitchFamily="18" charset="0"/>
                <a:ea typeface="Times New Roman" panose="02020603050405020304" pitchFamily="18" charset="0"/>
              </a:rPr>
              <a:t>Note</a:t>
            </a:r>
            <a:r>
              <a:rPr lang="en-US" sz="1700" dirty="0">
                <a:effectLst/>
                <a:latin typeface="Times New Roman" panose="02020603050405020304" pitchFamily="18" charset="0"/>
                <a:ea typeface="Times New Roman" panose="02020603050405020304" pitchFamily="18" charset="0"/>
              </a:rPr>
              <a:t>:  Prior to February 1969, the Navy Achievement Medal with “V” Device was awarded.)</a:t>
            </a:r>
          </a:p>
          <a:p>
            <a:pPr marL="342900" marR="0" lvl="0" indent="-342900">
              <a:spcBef>
                <a:spcPts val="0"/>
              </a:spcBef>
              <a:spcAft>
                <a:spcPts val="0"/>
              </a:spcAft>
              <a:buFont typeface="Symbol" panose="05050102010706020507" pitchFamily="18" charset="2"/>
              <a:buChar char=""/>
              <a:tabLst>
                <a:tab pos="109855" algn="l"/>
              </a:tabLst>
            </a:pPr>
            <a:r>
              <a:rPr lang="en-US" sz="1700" dirty="0">
                <a:effectLst/>
                <a:latin typeface="Times New Roman" panose="02020603050405020304" pitchFamily="18" charset="0"/>
                <a:ea typeface="Times New Roman" panose="02020603050405020304" pitchFamily="18" charset="0"/>
              </a:rPr>
              <a:t>Combat Aircrew Insignia</a:t>
            </a:r>
          </a:p>
          <a:p>
            <a:pPr marL="342900" marR="0" lvl="0" indent="-342900">
              <a:spcBef>
                <a:spcPts val="0"/>
              </a:spcBef>
              <a:spcAft>
                <a:spcPts val="0"/>
              </a:spcAft>
              <a:buFont typeface="Symbol" panose="05050102010706020507" pitchFamily="18" charset="2"/>
              <a:buChar char=""/>
              <a:tabLst>
                <a:tab pos="109855" algn="l"/>
              </a:tabLst>
            </a:pPr>
            <a:endParaRPr lang="en-US" sz="17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109855" algn="l"/>
              </a:tabLst>
            </a:pPr>
            <a:endParaRPr lang="en-US" sz="17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109855" algn="l"/>
              </a:tabLst>
            </a:pPr>
            <a:endParaRPr lang="en-US" sz="17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109855" algn="l"/>
              </a:tabLst>
            </a:pPr>
            <a:r>
              <a:rPr lang="en-US" sz="1700" dirty="0">
                <a:effectLst/>
                <a:latin typeface="Times New Roman" panose="02020603050405020304" pitchFamily="18" charset="0"/>
                <a:ea typeface="Times New Roman" panose="02020603050405020304" pitchFamily="18" charset="0"/>
              </a:rPr>
              <a:t>Combat Infantry/Infantryman Badge</a:t>
            </a:r>
          </a:p>
          <a:p>
            <a:pPr marL="342900" marR="0" lvl="0" indent="-342900">
              <a:spcBef>
                <a:spcPts val="0"/>
              </a:spcBef>
              <a:spcAft>
                <a:spcPts val="0"/>
              </a:spcAft>
              <a:buFont typeface="Symbol" panose="05050102010706020507" pitchFamily="18" charset="2"/>
              <a:buChar char=""/>
              <a:tabLst>
                <a:tab pos="109855" algn="l"/>
              </a:tabLst>
            </a:pPr>
            <a:r>
              <a:rPr lang="en-US" sz="1700" dirty="0">
                <a:effectLst/>
                <a:latin typeface="Times New Roman" panose="02020603050405020304" pitchFamily="18" charset="0"/>
                <a:ea typeface="Times New Roman" panose="02020603050405020304" pitchFamily="18" charset="0"/>
              </a:rPr>
              <a:t>Combat Medical Badge</a:t>
            </a:r>
          </a:p>
          <a:p>
            <a:pPr marL="342900" marR="0" lvl="0" indent="-342900">
              <a:spcBef>
                <a:spcPts val="0"/>
              </a:spcBef>
              <a:spcAft>
                <a:spcPts val="0"/>
              </a:spcAft>
              <a:buFont typeface="Symbol" panose="05050102010706020507" pitchFamily="18" charset="2"/>
              <a:buChar char=""/>
              <a:tabLst>
                <a:tab pos="109855" algn="l"/>
              </a:tabLst>
            </a:pPr>
            <a:r>
              <a:rPr lang="en-US" sz="1700" dirty="0">
                <a:effectLst/>
                <a:latin typeface="Times New Roman" panose="02020603050405020304" pitchFamily="18" charset="0"/>
                <a:ea typeface="Times New Roman" panose="02020603050405020304" pitchFamily="18" charset="0"/>
              </a:rPr>
              <a:t>Distinguished Flying Cross</a:t>
            </a:r>
          </a:p>
          <a:p>
            <a:pPr marL="342900" marR="0" lvl="0" indent="-342900">
              <a:spcBef>
                <a:spcPts val="0"/>
              </a:spcBef>
              <a:spcAft>
                <a:spcPts val="0"/>
              </a:spcAft>
              <a:buFont typeface="Symbol" panose="05050102010706020507" pitchFamily="18" charset="2"/>
              <a:buChar char=""/>
              <a:tabLst>
                <a:tab pos="109855" algn="l"/>
              </a:tabLst>
            </a:pPr>
            <a:r>
              <a:rPr lang="en-US" sz="1700" dirty="0">
                <a:effectLst/>
                <a:latin typeface="Times New Roman" panose="02020603050405020304" pitchFamily="18" charset="0"/>
                <a:ea typeface="Times New Roman" panose="02020603050405020304" pitchFamily="18" charset="0"/>
              </a:rPr>
              <a:t>Distinguished Service Cross</a:t>
            </a:r>
          </a:p>
          <a:p>
            <a:pPr marL="342900" marR="0" lvl="0" indent="-342900">
              <a:spcBef>
                <a:spcPts val="0"/>
              </a:spcBef>
              <a:spcAft>
                <a:spcPts val="0"/>
              </a:spcAft>
              <a:buFont typeface="Symbol" panose="05050102010706020507" pitchFamily="18" charset="2"/>
              <a:buChar char=""/>
              <a:tabLst>
                <a:tab pos="109855" algn="l"/>
              </a:tabLst>
            </a:pPr>
            <a:r>
              <a:rPr lang="en-US" sz="1700" dirty="0">
                <a:effectLst/>
                <a:latin typeface="Times New Roman" panose="02020603050405020304" pitchFamily="18" charset="0"/>
                <a:ea typeface="Times New Roman" panose="02020603050405020304" pitchFamily="18" charset="0"/>
              </a:rPr>
              <a:t>Joint Service Commendation Medal with “V” Device</a:t>
            </a:r>
          </a:p>
          <a:p>
            <a:pPr marL="342900" marR="0" lvl="0" indent="-342900">
              <a:spcBef>
                <a:spcPts val="0"/>
              </a:spcBef>
              <a:spcAft>
                <a:spcPts val="0"/>
              </a:spcAft>
              <a:buFont typeface="Symbol" panose="05050102010706020507" pitchFamily="18" charset="2"/>
              <a:buChar char=""/>
              <a:tabLst>
                <a:tab pos="109855" algn="l"/>
              </a:tabLst>
            </a:pPr>
            <a:r>
              <a:rPr lang="en-US" sz="1700" dirty="0">
                <a:effectLst/>
                <a:latin typeface="Times New Roman" panose="02020603050405020304" pitchFamily="18" charset="0"/>
                <a:ea typeface="Times New Roman" panose="02020603050405020304" pitchFamily="18" charset="0"/>
              </a:rPr>
              <a:t>Medal of Honor</a:t>
            </a:r>
          </a:p>
          <a:p>
            <a:pPr marL="342900" marR="0" lvl="0" indent="-342900">
              <a:spcBef>
                <a:spcPts val="0"/>
              </a:spcBef>
              <a:spcAft>
                <a:spcPts val="0"/>
              </a:spcAft>
              <a:buFont typeface="Symbol" panose="05050102010706020507" pitchFamily="18" charset="2"/>
              <a:buChar char=""/>
              <a:tabLst>
                <a:tab pos="109855" algn="l"/>
              </a:tabLst>
            </a:pPr>
            <a:r>
              <a:rPr lang="en-US" sz="1700" dirty="0">
                <a:effectLst/>
                <a:latin typeface="Times New Roman" panose="02020603050405020304" pitchFamily="18" charset="0"/>
                <a:ea typeface="Times New Roman" panose="02020603050405020304" pitchFamily="18" charset="0"/>
              </a:rPr>
              <a:t>Navy Commendation Medal with “V” Device</a:t>
            </a:r>
          </a:p>
          <a:p>
            <a:pPr marL="342900" marR="0" lvl="0" indent="-342900">
              <a:spcBef>
                <a:spcPts val="0"/>
              </a:spcBef>
              <a:spcAft>
                <a:spcPts val="0"/>
              </a:spcAft>
              <a:buFont typeface="Symbol" panose="05050102010706020507" pitchFamily="18" charset="2"/>
              <a:buChar char=""/>
              <a:tabLst>
                <a:tab pos="109855" algn="l"/>
              </a:tabLst>
            </a:pPr>
            <a:r>
              <a:rPr lang="en-US" sz="1700" dirty="0">
                <a:effectLst/>
                <a:latin typeface="Times New Roman" panose="02020603050405020304" pitchFamily="18" charset="0"/>
                <a:ea typeface="Times New Roman" panose="02020603050405020304" pitchFamily="18" charset="0"/>
              </a:rPr>
              <a:t>Navy Cross</a:t>
            </a:r>
          </a:p>
          <a:p>
            <a:pPr marL="342900" marR="0" lvl="0" indent="-342900">
              <a:spcBef>
                <a:spcPts val="0"/>
              </a:spcBef>
              <a:spcAft>
                <a:spcPts val="0"/>
              </a:spcAft>
              <a:buFont typeface="Symbol" panose="05050102010706020507" pitchFamily="18" charset="2"/>
              <a:buChar char=""/>
              <a:tabLst>
                <a:tab pos="109855" algn="l"/>
              </a:tabLst>
            </a:pPr>
            <a:r>
              <a:rPr lang="en-US" sz="1700" dirty="0">
                <a:effectLst/>
                <a:latin typeface="Times New Roman" panose="02020603050405020304" pitchFamily="18" charset="0"/>
                <a:ea typeface="Times New Roman" panose="02020603050405020304" pitchFamily="18" charset="0"/>
              </a:rPr>
              <a:t>Purple Heart</a:t>
            </a:r>
          </a:p>
          <a:p>
            <a:pPr marL="342900" marR="0" lvl="0" indent="-342900">
              <a:spcBef>
                <a:spcPts val="0"/>
              </a:spcBef>
              <a:spcAft>
                <a:spcPts val="0"/>
              </a:spcAft>
              <a:buFont typeface="Symbol" panose="05050102010706020507" pitchFamily="18" charset="2"/>
              <a:buChar char=""/>
              <a:tabLst>
                <a:tab pos="109855" algn="l"/>
              </a:tabLst>
            </a:pPr>
            <a:r>
              <a:rPr lang="en-US" sz="1700" dirty="0">
                <a:effectLst/>
                <a:latin typeface="Times New Roman" panose="02020603050405020304" pitchFamily="18" charset="0"/>
                <a:ea typeface="Times New Roman" panose="02020603050405020304" pitchFamily="18" charset="0"/>
              </a:rPr>
              <a:t>Silver Star.</a:t>
            </a:r>
          </a:p>
          <a:p>
            <a:endParaRPr lang="en-US" sz="1700" dirty="0"/>
          </a:p>
        </p:txBody>
      </p:sp>
      <p:sp>
        <p:nvSpPr>
          <p:cNvPr id="17" name="TextBox 16">
            <a:extLst>
              <a:ext uri="{FF2B5EF4-FFF2-40B4-BE49-F238E27FC236}">
                <a16:creationId xmlns:a16="http://schemas.microsoft.com/office/drawing/2014/main" id="{1132F39E-1CFE-4853-90FE-3AFEBDD55FAE}"/>
              </a:ext>
            </a:extLst>
          </p:cNvPr>
          <p:cNvSpPr txBox="1"/>
          <p:nvPr/>
        </p:nvSpPr>
        <p:spPr>
          <a:xfrm>
            <a:off x="459346" y="1590741"/>
            <a:ext cx="11492022" cy="1384995"/>
          </a:xfrm>
          <a:prstGeom prst="rect">
            <a:avLst/>
          </a:prstGeom>
          <a:noFill/>
        </p:spPr>
        <p:txBody>
          <a:bodyPr wrap="square">
            <a:spAutoFit/>
          </a:bodyPr>
          <a:lstStyle/>
          <a:p>
            <a:pPr algn="ctr"/>
            <a:r>
              <a:rPr lang="en-US" sz="2800" b="1" dirty="0"/>
              <a:t>When a Veteran has received any of the combat decorations listed below, VA will presume that the Veteran engaged in combat with the enemy, unless there is clear and convincing evidence to the contrary:</a:t>
            </a:r>
          </a:p>
        </p:txBody>
      </p:sp>
    </p:spTree>
    <p:extLst>
      <p:ext uri="{BB962C8B-B14F-4D97-AF65-F5344CB8AC3E}">
        <p14:creationId xmlns:p14="http://schemas.microsoft.com/office/powerpoint/2010/main" val="4222845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D390629-B4D9-4839-98BA-DAE52EF4387F}"/>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When 0781 is required </a:t>
            </a:r>
          </a:p>
        </p:txBody>
      </p:sp>
      <p:sp>
        <p:nvSpPr>
          <p:cNvPr id="28" name="Content Placeholder 2">
            <a:extLst>
              <a:ext uri="{FF2B5EF4-FFF2-40B4-BE49-F238E27FC236}">
                <a16:creationId xmlns:a16="http://schemas.microsoft.com/office/drawing/2014/main" id="{0B07DE1F-47DD-439C-AB90-CE66959D6ACC}"/>
              </a:ext>
            </a:extLst>
          </p:cNvPr>
          <p:cNvSpPr>
            <a:spLocks noGrp="1"/>
          </p:cNvSpPr>
          <p:nvPr>
            <p:ph idx="1"/>
          </p:nvPr>
        </p:nvSpPr>
        <p:spPr>
          <a:xfrm>
            <a:off x="1371599" y="2318197"/>
            <a:ext cx="9724031" cy="3683358"/>
          </a:xfrm>
        </p:spPr>
        <p:txBody>
          <a:bodyPr numCol="1" anchor="ctr">
            <a:normAutofit/>
          </a:bodyPr>
          <a:lstStyle/>
          <a:p>
            <a:pPr marL="342900" marR="0" lvl="0" indent="-342900">
              <a:spcBef>
                <a:spcPts val="0"/>
              </a:spcBef>
              <a:spcAft>
                <a:spcPts val="600"/>
              </a:spcAft>
              <a:buFont typeface="Symbol" panose="05050102010706020507" pitchFamily="18" charset="2"/>
              <a:buChar char=""/>
              <a:tabLst>
                <a:tab pos="109855" algn="l"/>
              </a:tabLst>
            </a:pPr>
            <a:r>
              <a:rPr lang="en-US" sz="2400" dirty="0">
                <a:effectLst/>
                <a:latin typeface="Times New Roman" panose="02020603050405020304" pitchFamily="18" charset="0"/>
                <a:ea typeface="Times New Roman" panose="02020603050405020304" pitchFamily="18" charset="0"/>
              </a:rPr>
              <a:t>a plane crash</a:t>
            </a:r>
          </a:p>
          <a:p>
            <a:pPr marL="342900" marR="0" lvl="0" indent="-342900">
              <a:spcBef>
                <a:spcPts val="0"/>
              </a:spcBef>
              <a:spcAft>
                <a:spcPts val="600"/>
              </a:spcAft>
              <a:buFont typeface="Symbol" panose="05050102010706020507" pitchFamily="18" charset="2"/>
              <a:buChar char=""/>
              <a:tabLst>
                <a:tab pos="109855" algn="l"/>
              </a:tabLst>
            </a:pPr>
            <a:r>
              <a:rPr lang="en-US" sz="2400" dirty="0">
                <a:effectLst/>
                <a:latin typeface="Times New Roman" panose="02020603050405020304" pitchFamily="18" charset="0"/>
                <a:ea typeface="Times New Roman" panose="02020603050405020304" pitchFamily="18" charset="0"/>
              </a:rPr>
              <a:t>a ship sinking</a:t>
            </a:r>
          </a:p>
          <a:p>
            <a:pPr marL="342900" marR="0" lvl="0" indent="-342900">
              <a:spcBef>
                <a:spcPts val="0"/>
              </a:spcBef>
              <a:spcAft>
                <a:spcPts val="600"/>
              </a:spcAft>
              <a:buFont typeface="Symbol" panose="05050102010706020507" pitchFamily="18" charset="2"/>
              <a:buChar char=""/>
              <a:tabLst>
                <a:tab pos="109855" algn="l"/>
              </a:tabLst>
            </a:pPr>
            <a:r>
              <a:rPr lang="en-US" sz="2400" dirty="0">
                <a:effectLst/>
                <a:latin typeface="Times New Roman" panose="02020603050405020304" pitchFamily="18" charset="0"/>
                <a:ea typeface="Times New Roman" panose="02020603050405020304" pitchFamily="18" charset="0"/>
              </a:rPr>
              <a:t>an explosion</a:t>
            </a:r>
          </a:p>
          <a:p>
            <a:pPr marL="342900" marR="0" lvl="0" indent="-342900">
              <a:spcBef>
                <a:spcPts val="0"/>
              </a:spcBef>
              <a:spcAft>
                <a:spcPts val="600"/>
              </a:spcAft>
              <a:buFont typeface="Symbol" panose="05050102010706020507" pitchFamily="18" charset="2"/>
              <a:buChar char=""/>
              <a:tabLst>
                <a:tab pos="109855" algn="l"/>
              </a:tabLst>
            </a:pPr>
            <a:r>
              <a:rPr lang="en-US" sz="2400" dirty="0">
                <a:effectLst/>
                <a:latin typeface="Times New Roman" panose="02020603050405020304" pitchFamily="18" charset="0"/>
                <a:ea typeface="Times New Roman" panose="02020603050405020304" pitchFamily="18" charset="0"/>
              </a:rPr>
              <a:t>a rape or assault (Which is a different form)</a:t>
            </a:r>
          </a:p>
          <a:p>
            <a:pPr marL="342900" marR="0" lvl="0" indent="-342900">
              <a:spcBef>
                <a:spcPts val="0"/>
              </a:spcBef>
              <a:spcAft>
                <a:spcPts val="600"/>
              </a:spcAft>
              <a:buFont typeface="Symbol" panose="05050102010706020507" pitchFamily="18" charset="2"/>
              <a:buChar char=""/>
              <a:tabLst>
                <a:tab pos="109855" algn="l"/>
              </a:tabLst>
            </a:pPr>
            <a:r>
              <a:rPr lang="en-US" sz="2400" dirty="0">
                <a:effectLst/>
                <a:latin typeface="Times New Roman" panose="02020603050405020304" pitchFamily="18" charset="0"/>
                <a:ea typeface="Times New Roman" panose="02020603050405020304" pitchFamily="18" charset="0"/>
              </a:rPr>
              <a:t>duty in a burn ward, medical unit, or graves registration unit</a:t>
            </a:r>
          </a:p>
          <a:p>
            <a:pPr marL="342900" marR="0" lvl="0" indent="-342900">
              <a:spcBef>
                <a:spcPts val="0"/>
              </a:spcBef>
              <a:spcAft>
                <a:spcPts val="600"/>
              </a:spcAft>
              <a:buFont typeface="Symbol" panose="05050102010706020507" pitchFamily="18" charset="2"/>
              <a:buChar char=""/>
              <a:tabLst>
                <a:tab pos="109855" algn="l"/>
              </a:tabLst>
            </a:pPr>
            <a:r>
              <a:rPr lang="en-US" sz="2400" dirty="0">
                <a:latin typeface="Times New Roman" panose="02020603050405020304" pitchFamily="18" charset="0"/>
                <a:ea typeface="Times New Roman" panose="02020603050405020304" pitchFamily="18" charset="0"/>
              </a:rPr>
              <a:t>w</a:t>
            </a:r>
            <a:r>
              <a:rPr lang="en-US" sz="2400" dirty="0">
                <a:effectLst/>
                <a:latin typeface="Times New Roman" panose="02020603050405020304" pitchFamily="18" charset="0"/>
                <a:ea typeface="Times New Roman" panose="02020603050405020304" pitchFamily="18" charset="0"/>
              </a:rPr>
              <a:t>itnessing the death, injury, or threat to the physical being of another person not caused by the enemy</a:t>
            </a:r>
            <a:r>
              <a:rPr lang="en-US" sz="2400" dirty="0">
                <a:latin typeface="Times New Roman" panose="02020603050405020304" pitchFamily="18" charset="0"/>
                <a:ea typeface="Times New Roman" panose="02020603050405020304" pitchFamily="18" charset="0"/>
              </a:rPr>
              <a:t> and </a:t>
            </a:r>
            <a:r>
              <a:rPr lang="en-US" sz="2400" dirty="0">
                <a:effectLst/>
                <a:latin typeface="Times New Roman" panose="02020603050405020304" pitchFamily="18" charset="0"/>
                <a:ea typeface="Times New Roman" panose="02020603050405020304" pitchFamily="18" charset="0"/>
              </a:rPr>
              <a:t>actual or threatened death or serious injury, or other threat to one’s own physical being not caused by the enemy</a:t>
            </a:r>
            <a:endParaRPr lang="en-US" sz="2400" dirty="0"/>
          </a:p>
        </p:txBody>
      </p:sp>
      <p:sp>
        <p:nvSpPr>
          <p:cNvPr id="29" name="TextBox 28">
            <a:extLst>
              <a:ext uri="{FF2B5EF4-FFF2-40B4-BE49-F238E27FC236}">
                <a16:creationId xmlns:a16="http://schemas.microsoft.com/office/drawing/2014/main" id="{C1A0B1CD-D783-46BA-9451-5CE7B956540A}"/>
              </a:ext>
            </a:extLst>
          </p:cNvPr>
          <p:cNvSpPr txBox="1"/>
          <p:nvPr/>
        </p:nvSpPr>
        <p:spPr>
          <a:xfrm>
            <a:off x="1096370" y="1948865"/>
            <a:ext cx="9026198" cy="523220"/>
          </a:xfrm>
          <a:prstGeom prst="rect">
            <a:avLst/>
          </a:prstGeom>
          <a:noFill/>
        </p:spPr>
        <p:txBody>
          <a:bodyPr wrap="square">
            <a:spAutoFit/>
          </a:bodyPr>
          <a:lstStyle/>
          <a:p>
            <a:pPr algn="ctr"/>
            <a:r>
              <a:rPr lang="en-US" sz="2800" b="1" dirty="0"/>
              <a:t>PTSD may result from a non-combat stressor, such as:  </a:t>
            </a:r>
          </a:p>
        </p:txBody>
      </p:sp>
    </p:spTree>
    <p:extLst>
      <p:ext uri="{BB962C8B-B14F-4D97-AF65-F5344CB8AC3E}">
        <p14:creationId xmlns:p14="http://schemas.microsoft.com/office/powerpoint/2010/main" val="544791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E84B03-AC34-446A-BCC6-A9EACC22529A}"/>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What should a good statement include?</a:t>
            </a:r>
          </a:p>
        </p:txBody>
      </p:sp>
      <p:sp>
        <p:nvSpPr>
          <p:cNvPr id="3" name="Content Placeholder 2">
            <a:extLst>
              <a:ext uri="{FF2B5EF4-FFF2-40B4-BE49-F238E27FC236}">
                <a16:creationId xmlns:a16="http://schemas.microsoft.com/office/drawing/2014/main" id="{CBAEFA26-8264-4BB6-B45B-E35BD5D4FAC0}"/>
              </a:ext>
            </a:extLst>
          </p:cNvPr>
          <p:cNvSpPr>
            <a:spLocks noGrp="1"/>
          </p:cNvSpPr>
          <p:nvPr>
            <p:ph idx="1"/>
          </p:nvPr>
        </p:nvSpPr>
        <p:spPr>
          <a:xfrm>
            <a:off x="4810259" y="649480"/>
            <a:ext cx="6555347" cy="5546047"/>
          </a:xfrm>
        </p:spPr>
        <p:txBody>
          <a:bodyPr anchor="ctr">
            <a:normAutofit/>
          </a:bodyPr>
          <a:lstStyle/>
          <a:p>
            <a:r>
              <a:rPr lang="en-US" sz="2000" dirty="0"/>
              <a:t>Facts of what happened. Who, what, where, when</a:t>
            </a:r>
          </a:p>
          <a:p>
            <a:r>
              <a:rPr lang="en-US" sz="2000" dirty="0"/>
              <a:t>Best practice is to include the verbiage, “I was in fear for my life.”</a:t>
            </a:r>
          </a:p>
          <a:p>
            <a:r>
              <a:rPr lang="en-US" sz="2000" dirty="0"/>
              <a:t>Report of mental health before incident</a:t>
            </a:r>
          </a:p>
          <a:p>
            <a:r>
              <a:rPr lang="en-US" sz="2000" dirty="0"/>
              <a:t>Report of mental health after incident</a:t>
            </a:r>
          </a:p>
          <a:p>
            <a:r>
              <a:rPr lang="en-US" sz="2000" dirty="0"/>
              <a:t>If diagnosed: date and diagnosis</a:t>
            </a:r>
          </a:p>
          <a:p>
            <a:r>
              <a:rPr lang="en-US" sz="2000" dirty="0"/>
              <a:t>If not diagnosed: report of symptoms </a:t>
            </a:r>
          </a:p>
          <a:p>
            <a:endParaRPr lang="en-US" sz="2000" dirty="0"/>
          </a:p>
          <a:p>
            <a:pPr marL="0" indent="0">
              <a:buNone/>
            </a:pPr>
            <a:r>
              <a:rPr lang="en-US" sz="2000" dirty="0"/>
              <a:t>Keep in mind that a diagnosis is not required, it is often very helpful. Every attempt should be made to get a diagnosis, but if one cannot be obtained, then the claim can be filed without it. </a:t>
            </a:r>
          </a:p>
          <a:p>
            <a:endParaRPr lang="en-US" sz="2000" dirty="0"/>
          </a:p>
        </p:txBody>
      </p:sp>
    </p:spTree>
    <p:extLst>
      <p:ext uri="{BB962C8B-B14F-4D97-AF65-F5344CB8AC3E}">
        <p14:creationId xmlns:p14="http://schemas.microsoft.com/office/powerpoint/2010/main" val="3475370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FDCCC09C-CA55-4154-B63D-3EA36FE613E7}"/>
              </a:ext>
            </a:extLst>
          </p:cNvPr>
          <p:cNvPicPr>
            <a:picLocks noChangeAspect="1"/>
          </p:cNvPicPr>
          <p:nvPr/>
        </p:nvPicPr>
        <p:blipFill rotWithShape="1">
          <a:blip r:embed="rId3"/>
          <a:srcRect b="13602"/>
          <a:stretch/>
        </p:blipFill>
        <p:spPr>
          <a:xfrm>
            <a:off x="457205" y="457200"/>
            <a:ext cx="11277590" cy="5943600"/>
          </a:xfrm>
          <a:prstGeom prst="rect">
            <a:avLst/>
          </a:prstGeom>
        </p:spPr>
      </p:pic>
    </p:spTree>
    <p:extLst>
      <p:ext uri="{BB962C8B-B14F-4D97-AF65-F5344CB8AC3E}">
        <p14:creationId xmlns:p14="http://schemas.microsoft.com/office/powerpoint/2010/main" val="42283360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436</TotalTime>
  <Words>3016</Words>
  <Application>Microsoft Office PowerPoint</Application>
  <PresentationFormat>Widescreen</PresentationFormat>
  <Paragraphs>224</Paragraphs>
  <Slides>27</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Calibri Light</vt:lpstr>
      <vt:lpstr>Roboto</vt:lpstr>
      <vt:lpstr>Symbol</vt:lpstr>
      <vt:lpstr>Times New Roman</vt:lpstr>
      <vt:lpstr>Office Theme</vt:lpstr>
      <vt:lpstr>DC 9200-9440 Anxiety, Depression, PTSD, MST </vt:lpstr>
      <vt:lpstr>Definition </vt:lpstr>
      <vt:lpstr>Definition Continued</vt:lpstr>
      <vt:lpstr>What is needed for the claim</vt:lpstr>
      <vt:lpstr>PTSD</vt:lpstr>
      <vt:lpstr>When 0781 is not required </vt:lpstr>
      <vt:lpstr>When 0781 is required </vt:lpstr>
      <vt:lpstr>What should a good statement include?</vt:lpstr>
      <vt:lpstr>PowerPoint Presentation</vt:lpstr>
      <vt:lpstr>PowerPoint Presentation</vt:lpstr>
      <vt:lpstr>Where the VA gets their information on Stressors</vt:lpstr>
      <vt:lpstr>PowerPoint Presentation</vt:lpstr>
      <vt:lpstr>PTSD Secondary to Personal Assault</vt:lpstr>
      <vt:lpstr>PowerPoint Presentation</vt:lpstr>
      <vt:lpstr>PowerPoint Presentation</vt:lpstr>
      <vt:lpstr>Mental Health Not Service Connectable*</vt:lpstr>
      <vt:lpstr>Appointment</vt:lpstr>
      <vt:lpstr>Appointment</vt:lpstr>
      <vt:lpstr>Regional Offices Reviewing MST (2022) :</vt:lpstr>
      <vt:lpstr>PowerPoint Presentation</vt:lpstr>
      <vt:lpstr>Future exams</vt:lpstr>
      <vt:lpstr>Secondary's </vt:lpstr>
      <vt:lpstr>PowerPoint Presentation</vt:lpstr>
      <vt:lpstr>PowerPoint Presentation</vt:lpstr>
      <vt:lpstr>Challenges</vt:lpstr>
      <vt:lpstr>Some ways to help</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 9200-9440 anxiety, depression, PTSD, MST</dc:title>
  <dc:creator>Johnson, Daniel S.</dc:creator>
  <cp:lastModifiedBy>Taylor, Krystal VBASFAL</cp:lastModifiedBy>
  <cp:revision>49</cp:revision>
  <dcterms:created xsi:type="dcterms:W3CDTF">2022-01-31T16:22:51Z</dcterms:created>
  <dcterms:modified xsi:type="dcterms:W3CDTF">2022-02-11T16:18:39Z</dcterms:modified>
</cp:coreProperties>
</file>